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6" r:id="rId2"/>
    <p:sldId id="333" r:id="rId3"/>
    <p:sldId id="303" r:id="rId4"/>
    <p:sldId id="314" r:id="rId5"/>
    <p:sldId id="315" r:id="rId6"/>
    <p:sldId id="328" r:id="rId7"/>
    <p:sldId id="316" r:id="rId8"/>
    <p:sldId id="332" r:id="rId9"/>
    <p:sldId id="317" r:id="rId10"/>
    <p:sldId id="319" r:id="rId11"/>
    <p:sldId id="305" r:id="rId12"/>
    <p:sldId id="326" r:id="rId13"/>
    <p:sldId id="306" r:id="rId14"/>
    <p:sldId id="327" r:id="rId15"/>
    <p:sldId id="307" r:id="rId16"/>
    <p:sldId id="329" r:id="rId17"/>
    <p:sldId id="321" r:id="rId18"/>
    <p:sldId id="330" r:id="rId19"/>
    <p:sldId id="322" r:id="rId20"/>
    <p:sldId id="334" r:id="rId21"/>
    <p:sldId id="309" r:id="rId22"/>
    <p:sldId id="323" r:id="rId23"/>
    <p:sldId id="324" r:id="rId24"/>
    <p:sldId id="325" r:id="rId25"/>
    <p:sldId id="311" r:id="rId26"/>
    <p:sldId id="312" r:id="rId27"/>
    <p:sldId id="33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0022" autoAdjust="0"/>
  </p:normalViewPr>
  <p:slideViewPr>
    <p:cSldViewPr>
      <p:cViewPr varScale="1">
        <p:scale>
          <a:sx n="66" d="100"/>
          <a:sy n="66" d="100"/>
        </p:scale>
        <p:origin x="-22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77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51EFFB-9D09-468A-BEEB-F04E767181EA}" type="datetimeFigureOut">
              <a:rPr lang="en-US" smtClean="0"/>
              <a:pPr/>
              <a:t>1/23/2014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006CAD-78AD-4A0E-BABE-1D8D8A119153}" type="slidenum">
              <a:rPr lang="en-US" smtClean="0"/>
              <a:pPr/>
              <a:t>‹#›</a:t>
            </a:fld>
            <a:endParaRPr lang="en-US"/>
          </a:p>
        </p:txBody>
      </p:sp>
    </p:spTree>
    <p:extLst>
      <p:ext uri="{BB962C8B-B14F-4D97-AF65-F5344CB8AC3E}">
        <p14:creationId xmlns:p14="http://schemas.microsoft.com/office/powerpoint/2010/main" val="23858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06CAD-78AD-4A0E-BABE-1D8D8A1191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Patients</a:t>
            </a:r>
            <a:r>
              <a:rPr lang="en-US" baseline="0" dirty="0" smtClean="0"/>
              <a:t> share with physicians a responsibility for appropriate use of opioids. </a:t>
            </a:r>
          </a:p>
          <a:p>
            <a:pPr>
              <a:spcBef>
                <a:spcPct val="0"/>
              </a:spcBef>
            </a:pPr>
            <a:r>
              <a:rPr lang="en-US" baseline="0" dirty="0" smtClean="0"/>
              <a:t>Provide doctor with complete and accurate information, and to adhere to the treatment plan.</a:t>
            </a:r>
          </a:p>
          <a:p>
            <a:pPr>
              <a:spcBef>
                <a:spcPct val="0"/>
              </a:spcBef>
            </a:pPr>
            <a:r>
              <a:rPr lang="en-US" baseline="0" dirty="0" smtClean="0"/>
              <a:t>Unfortunately, some patients, intentionally or unintentionally, are less then forthcoming or have unrealistic expectations regarding the need for opioids or amount required. Others deviate from the therapeutic regimen, some because they did not understand or misinterpret physician instructions, some share their drugs, some deliberately misuse or are addicted, mislead,  deceive or fail to disclose information. </a:t>
            </a:r>
            <a:endParaRPr lang="en-US" dirty="0" smtClean="0"/>
          </a:p>
        </p:txBody>
      </p:sp>
      <p:sp>
        <p:nvSpPr>
          <p:cNvPr id="138244" name="Slide Number Placeholder 3"/>
          <p:cNvSpPr txBox="1">
            <a:spLocks noGrp="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a:fld id="{A9F84471-13D5-40DE-A876-7B2B48A13680}" type="slidenum">
              <a:rPr lang="en-US" sz="1200">
                <a:latin typeface="Calibri" pitchFamily="34" charset="0"/>
              </a:rPr>
              <a:pPr algn="r"/>
              <a:t>12</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US" b="1" dirty="0" smtClean="0"/>
              <a:t>Inadequate</a:t>
            </a:r>
            <a:r>
              <a:rPr lang="en-US" b="1" baseline="0" dirty="0" smtClean="0"/>
              <a:t> attention:</a:t>
            </a:r>
            <a:r>
              <a:rPr lang="en-US" baseline="0" dirty="0" smtClean="0"/>
              <a:t> </a:t>
            </a:r>
            <a:r>
              <a:rPr lang="en-US" dirty="0" smtClean="0"/>
              <a:t>Unlike many drugs used in medicine today, there are significant risks associated with opioids and therefore benefits must out weigh risks.</a:t>
            </a:r>
          </a:p>
          <a:p>
            <a:pPr>
              <a:spcBef>
                <a:spcPct val="0"/>
              </a:spcBef>
            </a:pPr>
            <a:endParaRPr lang="en-US" dirty="0" smtClean="0"/>
          </a:p>
          <a:p>
            <a:pPr>
              <a:spcBef>
                <a:spcPct val="0"/>
              </a:spcBef>
            </a:pPr>
            <a:r>
              <a:rPr lang="en-US" b="1" dirty="0" smtClean="0"/>
              <a:t>Inadequate monitoring</a:t>
            </a:r>
            <a:r>
              <a:rPr lang="en-US" dirty="0" smtClean="0"/>
              <a:t> </a:t>
            </a:r>
            <a:r>
              <a:rPr lang="en-US" b="1" dirty="0" smtClean="0"/>
              <a:t>during use of potentially</a:t>
            </a:r>
            <a:r>
              <a:rPr lang="en-US" b="1" baseline="0" dirty="0" smtClean="0"/>
              <a:t> </a:t>
            </a:r>
            <a:r>
              <a:rPr lang="en-US" b="1" baseline="0" dirty="0" err="1" smtClean="0"/>
              <a:t>abusable</a:t>
            </a:r>
            <a:r>
              <a:rPr lang="en-US" b="1" baseline="0" dirty="0" smtClean="0"/>
              <a:t> </a:t>
            </a:r>
            <a:r>
              <a:rPr lang="en-US" b="1" dirty="0" smtClean="0"/>
              <a:t>medications</a:t>
            </a:r>
            <a:r>
              <a:rPr lang="en-US" dirty="0" smtClean="0"/>
              <a:t>: These drugs may be associated with addiction, drug abuse, aberrant behaviors, chemical coping and other dysfunctional behavioral problems and some patients may benefit from opioid dose reductions or tapering or weaning off the opioid.</a:t>
            </a:r>
          </a:p>
          <a:p>
            <a:pPr>
              <a:spcBef>
                <a:spcPct val="0"/>
              </a:spcBef>
            </a:pPr>
            <a:endParaRPr lang="en-US" dirty="0" smtClean="0"/>
          </a:p>
          <a:p>
            <a:pPr>
              <a:spcBef>
                <a:spcPct val="0"/>
              </a:spcBef>
            </a:pPr>
            <a:r>
              <a:rPr lang="en-US" b="1" dirty="0" smtClean="0"/>
              <a:t>Inadequate patient education and informed consent: </a:t>
            </a:r>
            <a:r>
              <a:rPr lang="en-US" dirty="0" smtClean="0"/>
              <a:t>The decision to begin opioid therapy must be a shared decision of the patient and the physician after a discussion of risks and a clear understanding that the clinical basis for the use of these medications for chronic pain is limited, but some pain may worsen, and combined with other</a:t>
            </a:r>
            <a:r>
              <a:rPr lang="en-US" baseline="0" dirty="0" smtClean="0"/>
              <a:t> drugs or with certain conditions, such as sleep apnea, mental illness, or preexisting SUD, may increase risk. </a:t>
            </a:r>
            <a:endParaRPr lang="en-US" dirty="0" smtClean="0"/>
          </a:p>
          <a:p>
            <a:pPr>
              <a:spcBef>
                <a:spcPct val="0"/>
              </a:spcBef>
            </a:pPr>
            <a:endParaRPr lang="en-US" dirty="0" smtClean="0"/>
          </a:p>
          <a:p>
            <a:pPr>
              <a:spcBef>
                <a:spcPct val="0"/>
              </a:spcBef>
            </a:pPr>
            <a:r>
              <a:rPr lang="en-US" b="1" dirty="0" smtClean="0"/>
              <a:t>Unjustified dose escalation: </a:t>
            </a:r>
            <a:r>
              <a:rPr lang="en-US" dirty="0" smtClean="0"/>
              <a:t>Risks associated with opioid increase with escalating doses as well as in the setting of other </a:t>
            </a:r>
            <a:r>
              <a:rPr lang="en-US" dirty="0" err="1" smtClean="0"/>
              <a:t>comorbidities</a:t>
            </a:r>
            <a:r>
              <a:rPr lang="en-US" dirty="0" smtClean="0"/>
              <a:t>, such as mental illness, respiratory disorders, pre-existing SUD or sleep apnea.</a:t>
            </a:r>
          </a:p>
          <a:p>
            <a:pPr>
              <a:spcBef>
                <a:spcPct val="0"/>
              </a:spcBef>
            </a:pPr>
            <a:endParaRPr lang="en-US" dirty="0" smtClean="0"/>
          </a:p>
          <a:p>
            <a:pPr>
              <a:spcBef>
                <a:spcPct val="0"/>
              </a:spcBef>
            </a:pPr>
            <a:r>
              <a:rPr lang="en-US" b="1" dirty="0" smtClean="0"/>
              <a:t>Excessive reliance:</a:t>
            </a:r>
            <a:r>
              <a:rPr lang="en-US" dirty="0" smtClean="0"/>
              <a:t> Prescribers should be prepared for risk management with opioids in advance of prescribing and use opioid therapy for chronic </a:t>
            </a:r>
            <a:r>
              <a:rPr lang="en-US" dirty="0" err="1" smtClean="0"/>
              <a:t>noncancer</a:t>
            </a:r>
            <a:r>
              <a:rPr lang="en-US" dirty="0" smtClean="0"/>
              <a:t> pain only when safer and reasonably effective options have failed. Maintain dose as low as possible and continue only of clear and objective outcomes are being met.</a:t>
            </a:r>
          </a:p>
          <a:p>
            <a:pPr>
              <a:spcBef>
                <a:spcPct val="0"/>
              </a:spcBef>
            </a:pPr>
            <a:endParaRPr lang="en-US" dirty="0" smtClean="0"/>
          </a:p>
          <a:p>
            <a:pPr>
              <a:spcBef>
                <a:spcPct val="0"/>
              </a:spcBef>
            </a:pPr>
            <a:r>
              <a:rPr lang="en-US" b="1" dirty="0" smtClean="0"/>
              <a:t>Not making use of available tools for risk medication:</a:t>
            </a:r>
            <a:r>
              <a:rPr lang="en-US" dirty="0" smtClean="0"/>
              <a:t> PDMP. </a:t>
            </a:r>
          </a:p>
          <a:p>
            <a:pPr>
              <a:spcBef>
                <a:spcPct val="0"/>
              </a:spcBef>
            </a:pPr>
            <a:endParaRPr lang="en-US" dirty="0"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F0793-1E02-4226-B979-FCBD144EE098}" type="slidenum">
              <a:rPr lang="en-US"/>
              <a:pPr fontAlgn="base">
                <a:spcBef>
                  <a:spcPct val="0"/>
                </a:spcBef>
                <a:spcAft>
                  <a:spcPct val="0"/>
                </a:spcAft>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endParaRPr lang="en-US" dirty="0" smtClean="0"/>
          </a:p>
          <a:p>
            <a:pPr>
              <a:spcBef>
                <a:spcPct val="0"/>
              </a:spcBef>
            </a:pPr>
            <a:r>
              <a:rPr lang="en-US" b="1" dirty="0" smtClean="0"/>
              <a:t>Unjustified dose escalation: </a:t>
            </a:r>
            <a:r>
              <a:rPr lang="en-US" dirty="0" smtClean="0"/>
              <a:t>Risks associated with </a:t>
            </a:r>
            <a:r>
              <a:rPr lang="en-US" dirty="0" err="1" smtClean="0"/>
              <a:t>opioid</a:t>
            </a:r>
            <a:r>
              <a:rPr lang="en-US" dirty="0" smtClean="0"/>
              <a:t> increase with escalating doses as well as in the setting of other </a:t>
            </a:r>
            <a:r>
              <a:rPr lang="en-US" dirty="0" err="1" smtClean="0"/>
              <a:t>comorbidities</a:t>
            </a:r>
            <a:r>
              <a:rPr lang="en-US" dirty="0" smtClean="0"/>
              <a:t>, such as mental illness, respiratory disorders, pre-existing SUD or sleep apnea.</a:t>
            </a:r>
          </a:p>
          <a:p>
            <a:pPr>
              <a:spcBef>
                <a:spcPct val="0"/>
              </a:spcBef>
            </a:pPr>
            <a:endParaRPr lang="en-US" dirty="0" smtClean="0"/>
          </a:p>
          <a:p>
            <a:pPr>
              <a:spcBef>
                <a:spcPct val="0"/>
              </a:spcBef>
            </a:pPr>
            <a:r>
              <a:rPr lang="en-US" b="1" dirty="0" smtClean="0"/>
              <a:t>Excessive reliance:</a:t>
            </a:r>
            <a:r>
              <a:rPr lang="en-US" dirty="0" smtClean="0"/>
              <a:t> Prescribers should be prepared for risk management with opioids in advance of prescribing and use </a:t>
            </a:r>
            <a:r>
              <a:rPr lang="en-US" dirty="0" err="1" smtClean="0"/>
              <a:t>opioid</a:t>
            </a:r>
            <a:r>
              <a:rPr lang="en-US" dirty="0" smtClean="0"/>
              <a:t> therapy for chronic </a:t>
            </a:r>
            <a:r>
              <a:rPr lang="en-US" dirty="0" err="1" smtClean="0"/>
              <a:t>noncancer</a:t>
            </a:r>
            <a:r>
              <a:rPr lang="en-US" dirty="0" smtClean="0"/>
              <a:t> pain only when safer and reasonably effective options have failed. Maintain dose as low as possible and continue only of clear and objective outcomes are being met.</a:t>
            </a:r>
          </a:p>
          <a:p>
            <a:pPr>
              <a:spcBef>
                <a:spcPct val="0"/>
              </a:spcBef>
            </a:pPr>
            <a:endParaRPr lang="en-US" dirty="0" smtClean="0"/>
          </a:p>
          <a:p>
            <a:pPr>
              <a:spcBef>
                <a:spcPct val="0"/>
              </a:spcBef>
            </a:pPr>
            <a:r>
              <a:rPr lang="en-US" b="1" dirty="0" smtClean="0"/>
              <a:t>Not making use of available tools for risk medication:</a:t>
            </a:r>
            <a:r>
              <a:rPr lang="en-US" dirty="0" smtClean="0"/>
              <a:t> PDMP. </a:t>
            </a:r>
          </a:p>
          <a:p>
            <a:pPr>
              <a:spcBef>
                <a:spcPct val="0"/>
              </a:spcBef>
            </a:pPr>
            <a:endParaRPr lang="en-US" dirty="0" smtClean="0"/>
          </a:p>
          <a:p>
            <a:pPr>
              <a:spcBef>
                <a:spcPct val="0"/>
              </a:spcBef>
            </a:pPr>
            <a:r>
              <a:rPr lang="en-US" dirty="0" smtClean="0"/>
              <a:t>The Model</a:t>
            </a:r>
            <a:r>
              <a:rPr lang="en-US" baseline="0" dirty="0" smtClean="0"/>
              <a:t> Policy is designed to communicate to licensees that the state medical boards views pain management as an important area of patient care that is integral to the practice of medicine; that opioids may be necessary for the relief of certain pain conditions and that physicians will not be sanctioned solely for prescribing </a:t>
            </a:r>
            <a:r>
              <a:rPr lang="en-US" baseline="0" dirty="0" err="1" smtClean="0"/>
              <a:t>opioid</a:t>
            </a:r>
            <a:r>
              <a:rPr lang="en-US" baseline="0" dirty="0" smtClean="0"/>
              <a:t> analgesics or the dose prescribed for legitimate medical purposes. However, the physician must be held to a safe and best clinical practice.  The federal Controlled Substances Act defines “lawful prescription” as one that is issued for legitimate medical purpose by a practitioner acting in the usual course of professional practice.  The use of opioids for other then legitimate medical purposes a threat to the individual and public health. Physicians responsibility to minimize potential for misuse, abuse and diversion of opioids and all other controlled substances.</a:t>
            </a:r>
            <a:endParaRPr lang="en-US" dirty="0" smtClean="0"/>
          </a:p>
          <a:p>
            <a:pPr>
              <a:spcBef>
                <a:spcPct val="0"/>
              </a:spcBef>
            </a:pPr>
            <a:endParaRPr lang="en-US" dirty="0"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F0793-1E02-4226-B979-FCBD144EE098}" type="slidenum">
              <a:rPr lang="en-US"/>
              <a:pPr fontAlgn="base">
                <a:spcBef>
                  <a:spcPct val="0"/>
                </a:spcBef>
                <a:spcAft>
                  <a:spcPct val="0"/>
                </a:spcAft>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The Model</a:t>
            </a:r>
            <a:r>
              <a:rPr lang="en-US" baseline="0" dirty="0" smtClean="0"/>
              <a:t> Policy is designed to communicate to licensees that the state medical boards views pain management as an important area of patient care that is integral to the practice of medicine; that opioids may be necessary for the relief of certain pain conditions and that physicians will not be sanctioned solely for prescribing </a:t>
            </a:r>
            <a:r>
              <a:rPr lang="en-US" baseline="0" dirty="0" err="1" smtClean="0"/>
              <a:t>opioid</a:t>
            </a:r>
            <a:r>
              <a:rPr lang="en-US" baseline="0" dirty="0" smtClean="0"/>
              <a:t> analgesics or the dose prescribed for legitimate medical purposes. However, the physician must be held to a safe and best clinical practice.  The federal Controlled Substances Act defines “lawful prescription” as one that is issued for legitimate medical purpose by a practitioner acting in the usual course of professional practice.  The use of opioids for other then legitimate medical purposes a threat to the individual and public health. Physicians responsibility to minimize potential for misuse, abuse and diversion of opioids and all other controlled substances.</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 CSA does not limit the amount of drug prescribed, duration for which it is prescribed, or the period for which a prescription is valid (though some States do impose such limits). The CSA does ensure both availability and control of regulated substances; does so through system of quotas for drug  production and distribution system that  closely monitors the importation, manufacture, distribution, prescribing, dispensing, administering and possession of controlled drugs.</a:t>
            </a:r>
            <a:endParaRPr lang="en-US" dirty="0" smtClean="0"/>
          </a:p>
          <a:p>
            <a:pPr>
              <a:spcBef>
                <a:spcPct val="0"/>
              </a:spcBef>
            </a:pPr>
            <a:endParaRPr lang="en-US" dirty="0"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C05ECD-E857-4E7D-8877-0FF4538C5396}"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C05ECD-E857-4E7D-8877-0FF4538C5396}" type="slidenum">
              <a:rPr lang="en-US"/>
              <a:pPr fontAlgn="base">
                <a:spcBef>
                  <a:spcPct val="0"/>
                </a:spcBef>
                <a:spcAft>
                  <a:spcPct val="0"/>
                </a:spcAft>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C05ECD-E857-4E7D-8877-0FF4538C5396}"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C05ECD-E857-4E7D-8877-0FF4538C5396}"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Allegations</a:t>
            </a:r>
            <a:r>
              <a:rPr lang="en-US" baseline="0" dirty="0" smtClean="0"/>
              <a:t> of inappropriate pain management will be evaluated on an individual basis. </a:t>
            </a:r>
          </a:p>
          <a:p>
            <a:pPr>
              <a:spcBef>
                <a:spcPct val="0"/>
              </a:spcBef>
            </a:pPr>
            <a:endParaRPr lang="en-US" baseline="0" dirty="0" smtClean="0"/>
          </a:p>
          <a:p>
            <a:pPr>
              <a:spcBef>
                <a:spcPct val="0"/>
              </a:spcBef>
            </a:pPr>
            <a:r>
              <a:rPr lang="en-US" baseline="0" dirty="0" smtClean="0"/>
              <a:t>Board will judge validity of </a:t>
            </a:r>
            <a:r>
              <a:rPr lang="en-US" baseline="0" dirty="0" err="1" smtClean="0"/>
              <a:t>tx</a:t>
            </a:r>
            <a:r>
              <a:rPr lang="en-US" baseline="0" dirty="0" smtClean="0"/>
              <a:t> on basis off available documentation rather than solely on quantity and duration of medication administered. </a:t>
            </a:r>
          </a:p>
          <a:p>
            <a:pPr>
              <a:spcBef>
                <a:spcPct val="0"/>
              </a:spcBef>
            </a:pPr>
            <a:endParaRPr lang="en-US" baseline="0" dirty="0" smtClean="0"/>
          </a:p>
          <a:p>
            <a:pPr>
              <a:spcBef>
                <a:spcPct val="0"/>
              </a:spcBef>
            </a:pPr>
            <a:r>
              <a:rPr lang="en-US" baseline="0" dirty="0" smtClean="0"/>
              <a:t>The Board will consider the unsafe or otherwise inappropriate </a:t>
            </a:r>
            <a:r>
              <a:rPr lang="en-US" baseline="0" dirty="0" err="1" smtClean="0"/>
              <a:t>tx</a:t>
            </a:r>
            <a:r>
              <a:rPr lang="en-US" baseline="0" dirty="0" smtClean="0"/>
              <a:t> of pain to be a departure from best clinical practice, taking into account whether the </a:t>
            </a:r>
            <a:r>
              <a:rPr lang="en-US" baseline="0" dirty="0" err="1" smtClean="0"/>
              <a:t>tx</a:t>
            </a:r>
            <a:r>
              <a:rPr lang="en-US" baseline="0" dirty="0" smtClean="0"/>
              <a:t> is appropriate to the </a:t>
            </a:r>
            <a:r>
              <a:rPr lang="en-US" baseline="0" dirty="0" err="1" smtClean="0"/>
              <a:t>dx</a:t>
            </a:r>
            <a:r>
              <a:rPr lang="en-US" baseline="0" dirty="0" smtClean="0"/>
              <a:t> and level of risk. </a:t>
            </a:r>
            <a:endParaRPr lang="en-US" dirty="0"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C05ECD-E857-4E7D-8877-0FF4538C5396}"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spcBef>
                <a:spcPct val="0"/>
              </a:spcBef>
            </a:pPr>
            <a:r>
              <a:rPr lang="en-US" b="1" dirty="0" smtClean="0"/>
              <a:t>Understanding pain:</a:t>
            </a:r>
          </a:p>
          <a:p>
            <a:pPr>
              <a:spcBef>
                <a:spcPct val="0"/>
              </a:spcBef>
            </a:pPr>
            <a:r>
              <a:rPr lang="en-US" dirty="0" smtClean="0"/>
              <a:t>The diagnosis and treatment of pain is integral to the practice of medicine. Physicians must understand the relevant pharmacologic and clinical issues in the use of analgesics, carefully structure a treatment plan that reflects the particular benefits and risks of opioid in each patient.</a:t>
            </a:r>
          </a:p>
          <a:p>
            <a:pPr>
              <a:spcBef>
                <a:spcPct val="0"/>
              </a:spcBef>
            </a:pPr>
            <a:endParaRPr lang="en-US" dirty="0" smtClean="0"/>
          </a:p>
          <a:p>
            <a:pPr>
              <a:spcBef>
                <a:spcPct val="0"/>
              </a:spcBef>
            </a:pPr>
            <a:r>
              <a:rPr lang="en-US" b="1" dirty="0" smtClean="0"/>
              <a:t>Patient evaluation and risk stratification: </a:t>
            </a:r>
          </a:p>
          <a:p>
            <a:pPr>
              <a:spcBef>
                <a:spcPct val="0"/>
              </a:spcBef>
            </a:pPr>
            <a:r>
              <a:rPr lang="en-US" dirty="0" smtClean="0"/>
              <a:t>Medical record to document the presence of one or more recognized medical indications for prescribing opioid analgesic and reflect an</a:t>
            </a:r>
            <a:r>
              <a:rPr lang="en-US" baseline="0" dirty="0" smtClean="0"/>
              <a:t> a</a:t>
            </a:r>
            <a:r>
              <a:rPr lang="en-US" dirty="0" smtClean="0"/>
              <a:t>ppropriately detailed patient evaluation. Is the pain related to cancer or CNCP? What is the nature and intensity of the pain? What</a:t>
            </a:r>
            <a:r>
              <a:rPr lang="en-US" baseline="0" dirty="0" smtClean="0"/>
              <a:t> were the </a:t>
            </a:r>
            <a:r>
              <a:rPr lang="en-US" dirty="0" smtClean="0"/>
              <a:t>past and current treatments for the pain?</a:t>
            </a:r>
            <a:r>
              <a:rPr lang="en-US" baseline="0" dirty="0" smtClean="0"/>
              <a:t> What are the </a:t>
            </a:r>
            <a:r>
              <a:rPr lang="en-US" dirty="0" err="1" smtClean="0"/>
              <a:t>comorbidities</a:t>
            </a:r>
            <a:r>
              <a:rPr lang="en-US" dirty="0" smtClean="0"/>
              <a:t> and conditions and the effect of pain on physical and psychological functioning?  Include review of systems, relevant physical examination, laboratory investigations, and secondary manifestations on sleep, work, relationships, recreational activities, alcohol and drug use, and mood. Social and vocational assessment are useful in identifying supports and obstacles to</a:t>
            </a:r>
            <a:r>
              <a:rPr lang="en-US" baseline="0" dirty="0" smtClean="0"/>
              <a:t> </a:t>
            </a:r>
            <a:r>
              <a:rPr lang="en-US" baseline="0" dirty="0" err="1" smtClean="0"/>
              <a:t>tx</a:t>
            </a:r>
            <a:r>
              <a:rPr lang="en-US" baseline="0" dirty="0" smtClean="0"/>
              <a:t> and rehabilitation; for instance, does the patient have good social supports, housing, meaningful work? Is home environment nurturing or stressful?</a:t>
            </a:r>
            <a:r>
              <a:rPr lang="en-US" dirty="0" smtClean="0"/>
              <a:t> </a:t>
            </a:r>
          </a:p>
          <a:p>
            <a:pPr>
              <a:spcBef>
                <a:spcPct val="0"/>
              </a:spcBef>
            </a:pPr>
            <a:endParaRPr lang="en-US" dirty="0" smtClean="0"/>
          </a:p>
          <a:p>
            <a:pPr>
              <a:spcBef>
                <a:spcPct val="0"/>
              </a:spcBef>
            </a:pPr>
            <a:r>
              <a:rPr lang="en-US" dirty="0" smtClean="0"/>
              <a:t>Patient’s personal and family history of alcohol or drug use, relative risk for medication use and abuse, should be accomplished prior to the decision to prescribe. Used to validated screening tool. Screen for depression for ALL patients and for other mental health disorders as part of the evaluation.. Information provided by the patient is necessary but insufficient part of the evaluation process. Treatment should be confirmed by obtaining records from other providers of possible and not from the patient. Use PDMP. </a:t>
            </a:r>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964950-217A-4B6E-ABD7-4AAA509C41F0}" type="slidenum">
              <a:rPr lang="en-US"/>
              <a:pPr fontAlgn="base">
                <a:spcBef>
                  <a:spcPct val="0"/>
                </a:spcBef>
                <a:spcAft>
                  <a:spcPct val="0"/>
                </a:spcAft>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Development of the treatment plan and goals: </a:t>
            </a:r>
            <a:r>
              <a:rPr lang="en-US" dirty="0" smtClean="0"/>
              <a:t>Should include reasonably obtainable improvement in pain and function, improvement in pain associated symptoms such as sleep, depression and anxiety, avoidance of unnecessary or excessive use of medications. Treatment plan and goals should be established as early as possible and the treatment process and revisited regularly. It should specify the objectives that will be used to evaluate treatment progress such as relief of pain, improved physical and psychosocial function. The plan should document further diagnostic evaluations, consultations or referrals, additional therapies that have been considered.</a:t>
            </a:r>
          </a:p>
          <a:p>
            <a:pPr>
              <a:spcBef>
                <a:spcPct val="0"/>
              </a:spcBef>
            </a:pPr>
            <a:endParaRPr lang="en-US" dirty="0" smtClean="0"/>
          </a:p>
          <a:p>
            <a:pPr>
              <a:spcBef>
                <a:spcPct val="0"/>
              </a:spcBef>
            </a:pPr>
            <a:r>
              <a:rPr lang="en-US" b="1" dirty="0" smtClean="0"/>
              <a:t>Informed consent and treatment agreement: </a:t>
            </a:r>
          </a:p>
          <a:p>
            <a:pPr>
              <a:spcBef>
                <a:spcPct val="0"/>
              </a:spcBef>
            </a:pPr>
            <a:r>
              <a:rPr lang="en-US" dirty="0" smtClean="0"/>
              <a:t>The decision to initiate opioid therapy should be a shared decision between the physician and patient. Discussed the risks and benefits of the treatment with the patient, with persons designated by the patient, or the patient surrogate or guardian. Counsel unsafe on safe ways to store and dispose of medication. </a:t>
            </a:r>
          </a:p>
          <a:p>
            <a:pPr>
              <a:spcBef>
                <a:spcPct val="0"/>
              </a:spcBef>
            </a:pPr>
            <a:endParaRPr lang="en-US" dirty="0" smtClean="0"/>
          </a:p>
          <a:p>
            <a:pPr>
              <a:spcBef>
                <a:spcPct val="0"/>
              </a:spcBef>
            </a:pPr>
            <a:r>
              <a:rPr lang="en-US" i="1" dirty="0" smtClean="0"/>
              <a:t>Informed consent </a:t>
            </a:r>
            <a:r>
              <a:rPr lang="en-US" dirty="0" smtClean="0"/>
              <a:t>documents typically</a:t>
            </a:r>
            <a:r>
              <a:rPr lang="en-US" baseline="0" dirty="0" smtClean="0"/>
              <a:t> address:</a:t>
            </a:r>
          </a:p>
          <a:p>
            <a:pPr>
              <a:spcBef>
                <a:spcPct val="0"/>
              </a:spcBef>
            </a:pPr>
            <a:r>
              <a:rPr lang="en-US" baseline="0" dirty="0" smtClean="0"/>
              <a:t>The potential risks and anticipated benefits of chronic opioid therapy</a:t>
            </a:r>
          </a:p>
          <a:p>
            <a:pPr marL="232943" indent="-232943">
              <a:spcBef>
                <a:spcPct val="0"/>
              </a:spcBef>
              <a:buFont typeface="+mj-lt"/>
              <a:buAutoNum type="arabicPeriod"/>
            </a:pPr>
            <a:r>
              <a:rPr lang="en-US" baseline="0" dirty="0" smtClean="0"/>
              <a:t>Potential side effects of medication</a:t>
            </a:r>
          </a:p>
          <a:p>
            <a:pPr marL="232943" indent="-232943">
              <a:spcBef>
                <a:spcPct val="0"/>
              </a:spcBef>
              <a:buFont typeface="+mj-lt"/>
              <a:buAutoNum type="arabicPeriod"/>
            </a:pPr>
            <a:r>
              <a:rPr lang="en-US" baseline="0" dirty="0" smtClean="0"/>
              <a:t>The likelihood that tolerance to and physical dependence on the medication will develop</a:t>
            </a:r>
          </a:p>
          <a:p>
            <a:pPr marL="232943" indent="-232943">
              <a:spcBef>
                <a:spcPct val="0"/>
              </a:spcBef>
              <a:buFont typeface="+mj-lt"/>
              <a:buAutoNum type="arabicPeriod"/>
            </a:pPr>
            <a:r>
              <a:rPr lang="en-US" dirty="0" smtClean="0"/>
              <a:t>The risk of drug interactions and over-sedation</a:t>
            </a:r>
          </a:p>
          <a:p>
            <a:pPr marL="232943" indent="-232943">
              <a:spcBef>
                <a:spcPct val="0"/>
              </a:spcBef>
              <a:buFont typeface="+mj-lt"/>
              <a:buAutoNum type="arabicPeriod"/>
            </a:pPr>
            <a:r>
              <a:rPr lang="en-US" dirty="0" smtClean="0"/>
              <a:t>The risk of impaired motor skills that may affect activities such as driving</a:t>
            </a:r>
          </a:p>
          <a:p>
            <a:pPr marL="232943" indent="-232943">
              <a:spcBef>
                <a:spcPct val="0"/>
              </a:spcBef>
              <a:buFont typeface="+mj-lt"/>
              <a:buAutoNum type="arabicPeriod"/>
            </a:pPr>
            <a:r>
              <a:rPr lang="en-US" dirty="0" smtClean="0"/>
              <a:t>The risk of opioid disuse, dependence, addiction and overdose</a:t>
            </a:r>
          </a:p>
          <a:p>
            <a:pPr marL="232943" indent="-232943">
              <a:spcBef>
                <a:spcPct val="0"/>
              </a:spcBef>
              <a:buFont typeface="+mj-lt"/>
              <a:buAutoNum type="arabicPeriod"/>
            </a:pPr>
            <a:r>
              <a:rPr lang="en-US" dirty="0" smtClean="0"/>
              <a:t>The physicians prescribing policies and expectations including the number and frequency of prescription refills, as well as the policy on early refills and replacement of lost or spell and medications</a:t>
            </a:r>
          </a:p>
          <a:p>
            <a:pPr marL="232943" indent="-232943">
              <a:spcBef>
                <a:spcPct val="0"/>
              </a:spcBef>
              <a:buFont typeface="+mj-lt"/>
              <a:buAutoNum type="arabicPeriod"/>
            </a:pPr>
            <a:r>
              <a:rPr lang="en-US" dirty="0" smtClean="0"/>
              <a:t>Specific reasons for which drug therapy may be changed or discontinued (including violation of the policies in agreement spelled out in the treatment agreement.)</a:t>
            </a:r>
          </a:p>
          <a:p>
            <a:pPr>
              <a:spcBef>
                <a:spcPct val="0"/>
              </a:spcBef>
            </a:pPr>
            <a:endParaRPr lang="en-US" dirty="0" smtClean="0"/>
          </a:p>
          <a:p>
            <a:pPr>
              <a:spcBef>
                <a:spcPct val="0"/>
              </a:spcBef>
            </a:pPr>
            <a:r>
              <a:rPr lang="en-US" i="1" dirty="0" smtClean="0"/>
              <a:t>Treatment Agreements</a:t>
            </a:r>
            <a:r>
              <a:rPr lang="en-US" dirty="0" smtClean="0"/>
              <a:t> outline the joint responsibilities of the physician and patient and her indicated for opioids or other of usable medications. They typically discuss:</a:t>
            </a:r>
          </a:p>
          <a:p>
            <a:pPr marL="232943" indent="-232943">
              <a:spcBef>
                <a:spcPct val="0"/>
              </a:spcBef>
              <a:buFont typeface="+mj-lt"/>
              <a:buAutoNum type="arabicPeriod"/>
            </a:pPr>
            <a:r>
              <a:rPr lang="en-US" dirty="0" smtClean="0"/>
              <a:t>The goals of treatment in terms of pain management, restoration of function and safety</a:t>
            </a:r>
          </a:p>
          <a:p>
            <a:pPr marL="232943" indent="-232943">
              <a:spcBef>
                <a:spcPct val="0"/>
              </a:spcBef>
              <a:buFont typeface="+mj-lt"/>
              <a:buAutoNum type="arabicPeriod"/>
            </a:pPr>
            <a:r>
              <a:rPr lang="en-US" dirty="0" smtClean="0"/>
              <a:t>Patient’s responsibility ports the medication use, for example, not using more medication and prescribed or using opioids in combination with alcohol or other substances; starting medications and a secure location; safe disposal of any unused medication.</a:t>
            </a:r>
          </a:p>
          <a:p>
            <a:pPr marL="232943" indent="-232943">
              <a:spcBef>
                <a:spcPct val="0"/>
              </a:spcBef>
              <a:buFont typeface="+mj-lt"/>
              <a:buAutoNum type="arabicPeriod"/>
            </a:pPr>
            <a:r>
              <a:rPr lang="en-US" dirty="0" smtClean="0"/>
              <a:t>Patient’s responsibility to obtain prescribed opioids from only one physician or practice</a:t>
            </a:r>
          </a:p>
          <a:p>
            <a:pPr marL="232943" indent="-232943">
              <a:spcBef>
                <a:spcPct val="0"/>
              </a:spcBef>
              <a:buFont typeface="+mj-lt"/>
              <a:buAutoNum type="arabicPeriod"/>
            </a:pPr>
            <a:r>
              <a:rPr lang="en-US" dirty="0" smtClean="0"/>
              <a:t>Patient’s agreement to periodic drug testing</a:t>
            </a:r>
          </a:p>
          <a:p>
            <a:pPr marL="232943" indent="-232943">
              <a:spcBef>
                <a:spcPct val="0"/>
              </a:spcBef>
              <a:buFont typeface="+mj-lt"/>
              <a:buAutoNum type="arabicPeriod"/>
            </a:pPr>
            <a:r>
              <a:rPr lang="en-US" dirty="0" smtClean="0"/>
              <a:t>The patient’s responsibility to be available or to have a covering physician available to care for unforeseen problems and to prescribe scheduled refills.</a:t>
            </a:r>
          </a:p>
          <a:p>
            <a:pPr>
              <a:spcBef>
                <a:spcPct val="0"/>
              </a:spcBef>
            </a:pPr>
            <a:endParaRPr lang="en-US" dirty="0" smtClean="0"/>
          </a:p>
          <a:p>
            <a:pPr>
              <a:spcBef>
                <a:spcPct val="0"/>
              </a:spcBef>
            </a:pPr>
            <a:r>
              <a:rPr lang="en-US" b="1" dirty="0" smtClean="0"/>
              <a:t>The opioid trial: </a:t>
            </a:r>
          </a:p>
          <a:p>
            <a:pPr>
              <a:spcBef>
                <a:spcPct val="0"/>
              </a:spcBef>
            </a:pPr>
            <a:r>
              <a:rPr lang="en-US" dirty="0" smtClean="0"/>
              <a:t>Present therapeutic trial or test for a defined period of time, usually no more than 90 days, which specified evaluation points. The lowest dose possible should be given to an opioid naïve patient and titrate. Monitor the progress for benefit and home in terms of pain, function, quality of life, adverse effects or risks to safety.</a:t>
            </a:r>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964950-217A-4B6E-ABD7-4AAA509C41F0}"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xfrm>
            <a:off x="609600" y="4419600"/>
            <a:ext cx="5607050" cy="4183063"/>
          </a:xfrm>
          <a:noFill/>
        </p:spPr>
        <p:txBody>
          <a:bodyPr wrap="square" numCol="1" anchor="t" anchorCtr="0" compatLnSpc="1">
            <a:prstTxWarp prst="textNoShape">
              <a:avLst/>
            </a:prstTxWarp>
            <a:normAutofit/>
          </a:bodyPr>
          <a:lstStyle/>
          <a:p>
            <a:pPr>
              <a:spcBef>
                <a:spcPct val="0"/>
              </a:spcBef>
            </a:pPr>
            <a:r>
              <a:rPr lang="en-US" dirty="0" smtClean="0"/>
              <a:t>FSMB committed to assisting state Medical boards in protecting the public, improving quality and integrity of health care in US.  In 1997, FSMB undertook initiative to develop model guidelines to encourage state medical boards and other health care regulatory agencies to adopt policies encouraging safe and effective treatment of </a:t>
            </a:r>
            <a:r>
              <a:rPr lang="en-US" dirty="0" smtClean="0">
                <a:latin typeface="Times New Roman" pitchFamily="18" charset="0"/>
              </a:rPr>
              <a:t>patents</a:t>
            </a:r>
            <a:r>
              <a:rPr lang="en-US" dirty="0" smtClean="0"/>
              <a:t> w pain including, if indicated, use of </a:t>
            </a:r>
            <a:r>
              <a:rPr lang="en-US" dirty="0" err="1" smtClean="0"/>
              <a:t>opioid</a:t>
            </a:r>
            <a:r>
              <a:rPr lang="en-US" dirty="0" smtClean="0"/>
              <a:t> analgesics. Updated guidelines in 2003 to reflect best available evidence and to give attention to both </a:t>
            </a:r>
            <a:r>
              <a:rPr lang="en-US" dirty="0" err="1" smtClean="0"/>
              <a:t>underp</a:t>
            </a:r>
            <a:r>
              <a:rPr lang="en-US" dirty="0" smtClean="0"/>
              <a:t>-treatment and over-treatment of pain and inappropriate use of opioids. </a:t>
            </a:r>
          </a:p>
          <a:p>
            <a:pPr>
              <a:spcBef>
                <a:spcPct val="0"/>
              </a:spcBef>
            </a:pPr>
            <a:endParaRPr lang="en-US" dirty="0" smtClean="0"/>
          </a:p>
          <a:p>
            <a:pPr>
              <a:spcBef>
                <a:spcPct val="0"/>
              </a:spcBef>
            </a:pPr>
            <a:r>
              <a:rPr lang="en-US" dirty="0" smtClean="0"/>
              <a:t>Updated policy reflects considerable body of research and experience accrued since the 2004 revision. Encourages state medical boards to adopt consistent policy regarding the </a:t>
            </a:r>
            <a:r>
              <a:rPr lang="en-US" dirty="0" err="1" smtClean="0"/>
              <a:t>tx</a:t>
            </a:r>
            <a:r>
              <a:rPr lang="en-US" dirty="0" smtClean="0"/>
              <a:t> of pain, particularly chronic pain and to promote patient access to appropriate pain management, and if indicated, substance abuse and addiction treatment. This policy emphasizes the professional and ethical responsibility of physicians to appropriately assess and manage patient’s pain, assess the relative risk for misuse and addiction, monitor for any current behaviors and intervene as appropriate.</a:t>
            </a:r>
          </a:p>
          <a:p>
            <a:pPr>
              <a:spcBef>
                <a:spcPct val="0"/>
              </a:spcBef>
            </a:pPr>
            <a:endParaRPr lang="en-US" dirty="0" smtClean="0"/>
          </a:p>
          <a:p>
            <a:pPr>
              <a:spcBef>
                <a:spcPct val="0"/>
              </a:spcBef>
            </a:pPr>
            <a:r>
              <a:rPr lang="en-US" dirty="0" smtClean="0"/>
              <a:t>The evidence for risk associated with opioids surged while the evidence for benefits has remained controversial and insufficient. Over the last decade, a parallel increase in </a:t>
            </a:r>
            <a:r>
              <a:rPr lang="en-US" dirty="0" err="1" smtClean="0"/>
              <a:t>opioid</a:t>
            </a:r>
            <a:r>
              <a:rPr lang="en-US" dirty="0" smtClean="0"/>
              <a:t> sales and an increase in morbidity and mortality associated with these drugs. This policy predominate deals with chronic pain in the use of </a:t>
            </a:r>
            <a:r>
              <a:rPr lang="en-US" dirty="0" err="1" smtClean="0"/>
              <a:t>opioid</a:t>
            </a:r>
            <a:r>
              <a:rPr lang="en-US" dirty="0" smtClean="0"/>
              <a:t> analgesics.</a:t>
            </a:r>
          </a:p>
          <a:p>
            <a:pPr>
              <a:spcBef>
                <a:spcPct val="0"/>
              </a:spcBef>
            </a:pPr>
            <a:endParaRPr lang="en-US" dirty="0" smtClean="0"/>
          </a:p>
          <a:p>
            <a:pPr>
              <a:spcBef>
                <a:spcPct val="0"/>
              </a:spcBef>
            </a:pPr>
            <a:endParaRPr lang="en-US" sz="1400" dirty="0" smtClean="0"/>
          </a:p>
          <a:p>
            <a:pPr>
              <a:spcBef>
                <a:spcPct val="0"/>
              </a:spcBef>
            </a:pPr>
            <a:endParaRPr lang="en-US" sz="1400" dirty="0" smtClean="0"/>
          </a:p>
          <a:p>
            <a:pPr>
              <a:spcBef>
                <a:spcPct val="0"/>
              </a:spcBef>
            </a:pPr>
            <a:endParaRPr lang="en-US" sz="1400" dirty="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8A438-0880-446E-B915-51679356AB60}"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Ongoing monitoring and adapting the treatment plan: </a:t>
            </a:r>
          </a:p>
          <a:p>
            <a:pPr>
              <a:spcBef>
                <a:spcPct val="0"/>
              </a:spcBef>
            </a:pPr>
            <a:r>
              <a:rPr lang="en-US" dirty="0" smtClean="0"/>
              <a:t>Physician</a:t>
            </a:r>
            <a:r>
              <a:rPr lang="en-US" baseline="0" dirty="0" smtClean="0"/>
              <a:t> should regularly review </a:t>
            </a:r>
            <a:r>
              <a:rPr lang="en-US" dirty="0" smtClean="0"/>
              <a:t>the patient’s progress, consider a collateral information about the patient’s response to therapy, monitor compliance with the PDMP, see the patient more frequently when the plan is being initiated, and each visit, monitor the “5A’s” of chronic pain management: Analgesia, activity, adverse effects, a purulence substance related behaviors and affect. PE validated brief assessment tool, such as the “pain, enjoyment and general activity” PEG scale. A satisfactory response to treatment as indicated by reduced level of pain, increased level of function, and/or improve the quality of life. Continuation, modification her termination of opioid therapy for pain should be contingent on the physician’s evaluation of #1 evidence of the patient’s progress towards treatment objectives. #2 the absence of prescription at substantial risk or adverse events.</a:t>
            </a:r>
          </a:p>
          <a:p>
            <a:pPr>
              <a:spcBef>
                <a:spcPct val="0"/>
              </a:spcBef>
            </a:pPr>
            <a:endParaRPr lang="en-US" dirty="0" smtClean="0"/>
          </a:p>
          <a:p>
            <a:pPr>
              <a:spcBef>
                <a:spcPct val="0"/>
              </a:spcBef>
            </a:pPr>
            <a:r>
              <a:rPr lang="en-US" b="1" dirty="0" smtClean="0"/>
              <a:t>Periodic drug testing: </a:t>
            </a:r>
          </a:p>
          <a:p>
            <a:pPr>
              <a:spcBef>
                <a:spcPct val="0"/>
              </a:spcBef>
            </a:pPr>
            <a:r>
              <a:rPr lang="en-US" dirty="0" smtClean="0"/>
              <a:t>Monitor adherence, detect non-prescribed drugs, clinical structures and trumps recommendations for frequency of testing, self-report is not always reliable. Urine is the preferred biologic specimen. Physician’s need to be aware of the limitations of available tests. Periodic pill counting is also useful strategy. PDMP as well. </a:t>
            </a:r>
          </a:p>
          <a:p>
            <a:pPr>
              <a:spcBef>
                <a:spcPct val="0"/>
              </a:spcBef>
            </a:pPr>
            <a:endParaRPr lang="en-US" dirty="0" smtClean="0"/>
          </a:p>
          <a:p>
            <a:pPr>
              <a:spcBef>
                <a:spcPct val="0"/>
              </a:spcBef>
            </a:pPr>
            <a:endParaRPr lang="en-US" dirty="0"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964950-217A-4B6E-ABD7-4AAA509C41F0}" type="slidenum">
              <a:rPr lang="en-US"/>
              <a:pPr fontAlgn="base">
                <a:spcBef>
                  <a:spcPct val="0"/>
                </a:spcBef>
                <a:spcAft>
                  <a:spcPct val="0"/>
                </a:spcAft>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Consultation on </a:t>
            </a:r>
            <a:r>
              <a:rPr lang="en-US" b="1" dirty="0" err="1" smtClean="0"/>
              <a:t>referral:</a:t>
            </a:r>
            <a:r>
              <a:rPr lang="en-US" dirty="0" err="1" smtClean="0"/>
              <a:t>The</a:t>
            </a:r>
            <a:r>
              <a:rPr lang="en-US" dirty="0" smtClean="0"/>
              <a:t> treating physician should seek a consultation with or referred the patient to a pain, psychiatry, addiction r mental health specialist as needed. An example might be a patient with a mental health disorder or a substance abuse disorder.</a:t>
            </a:r>
          </a:p>
          <a:p>
            <a:pPr>
              <a:spcBef>
                <a:spcPct val="0"/>
              </a:spcBef>
            </a:pPr>
            <a:endParaRPr lang="en-US" dirty="0" smtClean="0"/>
          </a:p>
          <a:p>
            <a:pPr>
              <a:spcBef>
                <a:spcPct val="0"/>
              </a:spcBef>
            </a:pPr>
            <a:r>
              <a:rPr lang="en-US" b="1" dirty="0" smtClean="0"/>
              <a:t>Discontinuing opioid therapy:</a:t>
            </a:r>
            <a:r>
              <a:rPr lang="en-US" dirty="0" smtClean="0"/>
              <a:t> Right and only way to benefits and risks of continued treatment and determine whether such treatment remains appropriate. The treatment plan may need to be adjusted to reflect the patient’s changing physical status and needs as well as to support safe and appropriate medication use.</a:t>
            </a:r>
          </a:p>
          <a:p>
            <a:pPr>
              <a:spcBef>
                <a:spcPct val="0"/>
              </a:spcBef>
            </a:pPr>
            <a:endParaRPr lang="en-US" dirty="0" smtClean="0"/>
          </a:p>
          <a:p>
            <a:pPr>
              <a:spcBef>
                <a:spcPct val="0"/>
              </a:spcBef>
            </a:pPr>
            <a:r>
              <a:rPr lang="en-US" dirty="0" smtClean="0"/>
              <a:t>Reason for discontinuing opioid therapy include: Resolution of the underlying pain condition, intolerable side effects, an adequate analgesic effect, failure to improve the patient’s quality of life despite reasonable titration, deteriorating function or significant aberrant medication use.</a:t>
            </a:r>
          </a:p>
          <a:p>
            <a:pPr>
              <a:spcBef>
                <a:spcPct val="0"/>
              </a:spcBef>
            </a:pPr>
            <a:endParaRPr lang="en-US" dirty="0" smtClean="0"/>
          </a:p>
          <a:p>
            <a:pPr>
              <a:spcBef>
                <a:spcPct val="0"/>
              </a:spcBef>
            </a:pPr>
            <a:r>
              <a:rPr lang="en-US" dirty="0" smtClean="0"/>
              <a:t>If this continued, the physically depending the patient should be provided with a safely structured tapering regimen. It should not marked the end of treatment, which should continue with other modalities, and provider should not continue opioid treatment unless the patient has received to benefit including demonstrated functional improvement.</a:t>
            </a:r>
          </a:p>
          <a:p>
            <a:pPr>
              <a:spcBef>
                <a:spcPct val="0"/>
              </a:spcBef>
            </a:pPr>
            <a:endParaRPr lang="en-US" dirty="0" smtClean="0"/>
          </a:p>
          <a:p>
            <a:pPr>
              <a:spcBef>
                <a:spcPct val="0"/>
              </a:spcBef>
            </a:pPr>
            <a:r>
              <a:rPr lang="en-US" b="1" dirty="0" smtClean="0"/>
              <a:t>Medical records: </a:t>
            </a:r>
          </a:p>
          <a:p>
            <a:pPr>
              <a:spcBef>
                <a:spcPct val="0"/>
              </a:spcBef>
            </a:pPr>
            <a:r>
              <a:rPr lang="en-US" dirty="0" smtClean="0"/>
              <a:t>Information that should appeared the medical records includes the following:</a:t>
            </a:r>
          </a:p>
          <a:p>
            <a:pPr marL="232943" indent="-232943">
              <a:spcBef>
                <a:spcPct val="0"/>
              </a:spcBef>
              <a:buFont typeface="+mj-lt"/>
              <a:buAutoNum type="arabicPeriod"/>
            </a:pPr>
            <a:r>
              <a:rPr lang="en-US" dirty="0" smtClean="0"/>
              <a:t>Copies of the signed informed consent and treatment agreement</a:t>
            </a:r>
          </a:p>
          <a:p>
            <a:pPr marL="232943" indent="-232943">
              <a:spcBef>
                <a:spcPct val="0"/>
              </a:spcBef>
              <a:buFont typeface="+mj-lt"/>
              <a:buAutoNum type="arabicPeriod"/>
            </a:pPr>
            <a:r>
              <a:rPr lang="en-US" dirty="0" smtClean="0"/>
              <a:t>The patient’s medical history</a:t>
            </a:r>
          </a:p>
          <a:p>
            <a:pPr marL="232943" indent="-232943">
              <a:spcBef>
                <a:spcPct val="0"/>
              </a:spcBef>
              <a:buFont typeface="+mj-lt"/>
              <a:buAutoNum type="arabicPeriod"/>
            </a:pPr>
            <a:r>
              <a:rPr lang="en-US" dirty="0" smtClean="0"/>
              <a:t>Results of the physical examination and</a:t>
            </a:r>
            <a:r>
              <a:rPr lang="en-US" baseline="0" dirty="0" smtClean="0"/>
              <a:t> the laboratory tests</a:t>
            </a:r>
            <a:endParaRPr lang="en-US" dirty="0" smtClean="0"/>
          </a:p>
          <a:p>
            <a:pPr marL="232943" indent="-232943">
              <a:spcBef>
                <a:spcPct val="0"/>
              </a:spcBef>
              <a:buFont typeface="+mj-lt"/>
              <a:buAutoNum type="arabicPeriod"/>
            </a:pPr>
            <a:r>
              <a:rPr lang="en-US" dirty="0" smtClean="0"/>
              <a:t>Results of the risk assessment including results of any screening instruments used</a:t>
            </a:r>
          </a:p>
          <a:p>
            <a:pPr marL="232943" indent="-232943">
              <a:spcBef>
                <a:spcPct val="0"/>
              </a:spcBef>
              <a:buFont typeface="+mj-lt"/>
              <a:buAutoNum type="arabicPeriod"/>
            </a:pPr>
            <a:r>
              <a:rPr lang="en-US" dirty="0" smtClean="0"/>
              <a:t>Description of the treatments provided including all medications prescribed or administered including </a:t>
            </a:r>
            <a:r>
              <a:rPr lang="en-US" dirty="0" err="1" smtClean="0"/>
              <a:t>date,type</a:t>
            </a:r>
            <a:r>
              <a:rPr lang="en-US" dirty="0" smtClean="0"/>
              <a:t>, dose and quantity</a:t>
            </a:r>
          </a:p>
          <a:p>
            <a:pPr marL="232943" indent="-232943">
              <a:spcBef>
                <a:spcPct val="0"/>
              </a:spcBef>
              <a:buFont typeface="+mj-lt"/>
              <a:buAutoNum type="arabicPeriod"/>
            </a:pPr>
            <a:r>
              <a:rPr lang="en-US" dirty="0" smtClean="0"/>
              <a:t>Instruction to the patient including discussions of risks and benefits with the patient and any significant others</a:t>
            </a:r>
          </a:p>
          <a:p>
            <a:pPr marL="232943" indent="-232943">
              <a:spcBef>
                <a:spcPct val="0"/>
              </a:spcBef>
              <a:buFont typeface="+mj-lt"/>
              <a:buAutoNum type="arabicPeriod"/>
            </a:pPr>
            <a:r>
              <a:rPr lang="en-US" dirty="0" smtClean="0"/>
              <a:t>Results of ongoing monitoring of patient progress or lack thereof in terms of pain management and functional improvement</a:t>
            </a:r>
          </a:p>
          <a:p>
            <a:pPr marL="232943" indent="-232943">
              <a:spcBef>
                <a:spcPct val="0"/>
              </a:spcBef>
              <a:buFont typeface="+mj-lt"/>
              <a:buAutoNum type="arabicPeriod"/>
            </a:pPr>
            <a:r>
              <a:rPr lang="en-US" dirty="0" smtClean="0"/>
              <a:t>Evaluations by and consultations with specialists</a:t>
            </a:r>
          </a:p>
          <a:p>
            <a:pPr marL="232943" indent="-232943">
              <a:spcBef>
                <a:spcPct val="0"/>
              </a:spcBef>
              <a:buFont typeface="+mj-lt"/>
              <a:buAutoNum type="arabicPeriod"/>
            </a:pPr>
            <a:r>
              <a:rPr lang="en-US" dirty="0" smtClean="0"/>
              <a:t>Any other information used to support the initiation, continuation, revision or termination of treatment and the steps taken in response to any aberrant medication use behaviors. These may include actual copies of, or references to medical record of past hospitalizations are treatments by other providers.</a:t>
            </a:r>
          </a:p>
          <a:p>
            <a:pPr marL="232943" indent="-232943">
              <a:spcBef>
                <a:spcPct val="0"/>
              </a:spcBef>
              <a:buFont typeface="+mj-lt"/>
              <a:buAutoNum type="arabicPeriod"/>
            </a:pPr>
            <a:r>
              <a:rPr lang="en-US" dirty="0" smtClean="0"/>
              <a:t>Authorization for release of information to other providers.</a:t>
            </a:r>
          </a:p>
          <a:p>
            <a:pPr>
              <a:spcBef>
                <a:spcPct val="0"/>
              </a:spcBef>
            </a:pPr>
            <a:endParaRPr lang="en-US" dirty="0" smtClean="0"/>
          </a:p>
          <a:p>
            <a:pPr>
              <a:spcBef>
                <a:spcPct val="0"/>
              </a:spcBef>
            </a:pPr>
            <a:r>
              <a:rPr lang="en-US" dirty="0" smtClean="0"/>
              <a:t>Prescription borders were opioid analgesics and other controlled substances. Written instructions with usable medication should be given to the patient and documented in the record. A pharmacy information should be included. Record should be up to date.</a:t>
            </a:r>
          </a:p>
          <a:p>
            <a:pPr>
              <a:spcBef>
                <a:spcPct val="0"/>
              </a:spcBef>
            </a:pPr>
            <a:endParaRPr lang="en-US" dirty="0" smtClean="0"/>
          </a:p>
          <a:p>
            <a:pPr>
              <a:spcBef>
                <a:spcPct val="0"/>
              </a:spcBef>
            </a:pPr>
            <a:r>
              <a:rPr lang="en-US" b="1" dirty="0" smtClean="0"/>
              <a:t>Compliance with controlled substance was and regulations: </a:t>
            </a:r>
          </a:p>
          <a:p>
            <a:pPr>
              <a:spcBef>
                <a:spcPct val="0"/>
              </a:spcBef>
            </a:pPr>
            <a:r>
              <a:rPr lang="en-US" dirty="0" smtClean="0"/>
              <a:t>The physician must be registered with the</a:t>
            </a:r>
            <a:r>
              <a:rPr lang="en-US" baseline="0" dirty="0" smtClean="0"/>
              <a:t> DEA</a:t>
            </a:r>
            <a:r>
              <a:rPr lang="en-US" dirty="0" smtClean="0"/>
              <a:t>, licensed by the state, and comply with applicable Federal and states regulations.</a:t>
            </a:r>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964950-217A-4B6E-ABD7-4AAA509C41F0}" type="slidenum">
              <a:rPr lang="en-US"/>
              <a:pPr fontAlgn="base">
                <a:spcBef>
                  <a:spcPct val="0"/>
                </a:spcBef>
                <a:spcAft>
                  <a:spcPct val="0"/>
                </a:spcAft>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concept of universal precautions is borrowed from infectious disease model of the same name</a:t>
            </a:r>
            <a:r>
              <a:rPr lang="en-US" baseline="0" dirty="0" smtClean="0"/>
              <a:t> to underscore its </a:t>
            </a:r>
            <a:r>
              <a:rPr lang="en-US" dirty="0" smtClean="0"/>
              <a:t>comparability to practices in other areas of medicine. He recognizes that the patient have a level of risk that can only be estimated initially, but the estimate modified over time his more information is obtained. The beneficial steps have universal precautions can be summarized in the slide.</a:t>
            </a:r>
          </a:p>
          <a:p>
            <a:pPr>
              <a:spcBef>
                <a:spcPct val="0"/>
              </a:spcBef>
            </a:pPr>
            <a:endParaRPr lang="en-US" dirty="0" smtClean="0"/>
          </a:p>
          <a:p>
            <a:pPr>
              <a:spcBef>
                <a:spcPct val="0"/>
              </a:spcBef>
            </a:pPr>
            <a:endParaRPr lang="en-US" dirty="0"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612CF-3C1D-493A-BB50-D931E43E3234}" type="slidenum">
              <a:rPr lang="en-US"/>
              <a:pPr fontAlgn="base">
                <a:spcBef>
                  <a:spcPct val="0"/>
                </a:spcBef>
                <a:spcAft>
                  <a:spcPct val="0"/>
                </a:spcAft>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30091-F20A-4288-BC2D-95939C91C658}" type="slidenum">
              <a:rPr lang="en-US"/>
              <a:pPr fontAlgn="base">
                <a:spcBef>
                  <a:spcPct val="0"/>
                </a:spcBef>
                <a:spcAft>
                  <a:spcPct val="0"/>
                </a:spcAft>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xfrm>
            <a:off x="609600" y="4419600"/>
            <a:ext cx="5607050" cy="4183063"/>
          </a:xfrm>
          <a:noFill/>
        </p:spPr>
        <p:txBody>
          <a:bodyPr wrap="square" numCol="1" anchor="t" anchorCtr="0" compatLnSpc="1">
            <a:prstTxWarp prst="textNoShape">
              <a:avLst/>
            </a:prstTxWarp>
            <a:normAutofit/>
          </a:bodyPr>
          <a:lstStyle/>
          <a:p>
            <a:pPr>
              <a:spcBef>
                <a:spcPct val="0"/>
              </a:spcBef>
            </a:pPr>
            <a:r>
              <a:rPr lang="en-US" dirty="0" smtClean="0"/>
              <a:t>FSMB committed to assisting state Medical boards in protecting the public, improving quality and integrity of health care in US.  In 1997, FSMB undertook initiative to develop model guidelines to encourage state medical boards and other health care regulatory agencies to adopt policies encouraging safe and effective treatment of </a:t>
            </a:r>
            <a:r>
              <a:rPr lang="en-US" dirty="0" smtClean="0">
                <a:latin typeface="Times New Roman" pitchFamily="18" charset="0"/>
              </a:rPr>
              <a:t>patents</a:t>
            </a:r>
            <a:r>
              <a:rPr lang="en-US" dirty="0" smtClean="0"/>
              <a:t> w pain including, if indicated, use of </a:t>
            </a:r>
            <a:r>
              <a:rPr lang="en-US" dirty="0" err="1" smtClean="0"/>
              <a:t>opioid</a:t>
            </a:r>
            <a:r>
              <a:rPr lang="en-US" dirty="0" smtClean="0"/>
              <a:t> analgesics. Updated guidelines in 2003 to reflect best available evidence and to give attention to both </a:t>
            </a:r>
            <a:r>
              <a:rPr lang="en-US" dirty="0" err="1" smtClean="0"/>
              <a:t>underp</a:t>
            </a:r>
            <a:r>
              <a:rPr lang="en-US" dirty="0" smtClean="0"/>
              <a:t>-treatment and over-treatment of pain and inappropriate use of opioids. </a:t>
            </a:r>
          </a:p>
          <a:p>
            <a:pPr>
              <a:spcBef>
                <a:spcPct val="0"/>
              </a:spcBef>
            </a:pPr>
            <a:endParaRPr lang="en-US" dirty="0" smtClean="0"/>
          </a:p>
          <a:p>
            <a:pPr>
              <a:spcBef>
                <a:spcPct val="0"/>
              </a:spcBef>
            </a:pPr>
            <a:r>
              <a:rPr lang="en-US" dirty="0" smtClean="0"/>
              <a:t>Updated policy reflects considerable body of research and experience accrued since the 2004 revision. Encourages state medical boards to adopt consistent policy regarding the </a:t>
            </a:r>
            <a:r>
              <a:rPr lang="en-US" dirty="0" err="1" smtClean="0"/>
              <a:t>tx</a:t>
            </a:r>
            <a:r>
              <a:rPr lang="en-US" dirty="0" smtClean="0"/>
              <a:t> of pain, particularly chronic pain and to promote patient access to appropriate pain management, and if indicated, substance abuse and addiction treatment. This policy emphasizes the professional and ethical responsibility of physicians to appropriately assess and manage patient’s pain, assess the relative risk for misuse and addiction, monitor for any current behaviors and intervene as appropriate.</a:t>
            </a:r>
          </a:p>
          <a:p>
            <a:pPr>
              <a:spcBef>
                <a:spcPct val="0"/>
              </a:spcBef>
            </a:pPr>
            <a:endParaRPr lang="en-US" dirty="0" smtClean="0"/>
          </a:p>
          <a:p>
            <a:pPr>
              <a:spcBef>
                <a:spcPct val="0"/>
              </a:spcBef>
            </a:pPr>
            <a:r>
              <a:rPr lang="en-US" dirty="0" smtClean="0"/>
              <a:t>The evidence for risk associated with opioids surged while the evidence for benefits has remained controversial and insufficient. Over the last decade, a parallel increase in </a:t>
            </a:r>
            <a:r>
              <a:rPr lang="en-US" dirty="0" err="1" smtClean="0"/>
              <a:t>opioid</a:t>
            </a:r>
            <a:r>
              <a:rPr lang="en-US" dirty="0" smtClean="0"/>
              <a:t> sales and an increase in morbidity and mortality associated with these drugs. This policy predominate deals with chronic pain in the use of </a:t>
            </a:r>
            <a:r>
              <a:rPr lang="en-US" dirty="0" err="1" smtClean="0"/>
              <a:t>opioid</a:t>
            </a:r>
            <a:r>
              <a:rPr lang="en-US" dirty="0" smtClean="0"/>
              <a:t> analgesics.</a:t>
            </a:r>
          </a:p>
          <a:p>
            <a:pPr>
              <a:spcBef>
                <a:spcPct val="0"/>
              </a:spcBef>
            </a:pPr>
            <a:endParaRPr lang="en-US" dirty="0" smtClean="0"/>
          </a:p>
          <a:p>
            <a:pPr>
              <a:spcBef>
                <a:spcPct val="0"/>
              </a:spcBef>
            </a:pPr>
            <a:endParaRPr lang="en-US" dirty="0" smtClean="0"/>
          </a:p>
          <a:p>
            <a:pPr>
              <a:spcBef>
                <a:spcPct val="0"/>
              </a:spcBef>
            </a:pPr>
            <a:endParaRPr lang="en-US" sz="1400" dirty="0"/>
          </a:p>
          <a:p>
            <a:pPr>
              <a:spcBef>
                <a:spcPct val="0"/>
              </a:spcBef>
            </a:pPr>
            <a:endParaRPr lang="en-US" sz="1400" dirty="0"/>
          </a:p>
          <a:p>
            <a:pPr>
              <a:spcBef>
                <a:spcPct val="0"/>
              </a:spcBef>
            </a:pPr>
            <a:endParaRPr lang="en-US" sz="1400" dirty="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8A438-0880-446E-B915-51679356AB60}"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xfrm>
            <a:off x="609600" y="4419600"/>
            <a:ext cx="5607050" cy="4183063"/>
          </a:xfrm>
          <a:noFill/>
        </p:spPr>
        <p:txBody>
          <a:bodyPr wrap="square" numCol="1" anchor="t" anchorCtr="0" compatLnSpc="1">
            <a:prstTxWarp prst="textNoShape">
              <a:avLst/>
            </a:prstTxWarp>
            <a:normAutofit/>
          </a:bodyPr>
          <a:lstStyle/>
          <a:p>
            <a:pPr>
              <a:spcBef>
                <a:spcPct val="0"/>
              </a:spcBef>
            </a:pPr>
            <a:endParaRPr lang="en-US" dirty="0" smtClean="0"/>
          </a:p>
          <a:p>
            <a:pPr>
              <a:spcBef>
                <a:spcPct val="0"/>
              </a:spcBef>
            </a:pPr>
            <a:endParaRPr lang="en-US" sz="1400" dirty="0"/>
          </a:p>
          <a:p>
            <a:pPr>
              <a:spcBef>
                <a:spcPct val="0"/>
              </a:spcBef>
            </a:pPr>
            <a:endParaRPr lang="en-US" sz="1400" dirty="0"/>
          </a:p>
          <a:p>
            <a:pPr>
              <a:spcBef>
                <a:spcPct val="0"/>
              </a:spcBef>
            </a:pPr>
            <a:endParaRPr lang="en-US" sz="1400" dirty="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8A438-0880-446E-B915-51679356AB60}"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xfrm>
            <a:off x="609600" y="4419600"/>
            <a:ext cx="5607050" cy="4183063"/>
          </a:xfrm>
          <a:noFill/>
        </p:spPr>
        <p:txBody>
          <a:bodyPr wrap="square" numCol="1" anchor="t" anchorCtr="0" compatLnSpc="1">
            <a:prstTxWarp prst="textNoShape">
              <a:avLst/>
            </a:prstTxWarp>
            <a:normAutofit/>
          </a:bodyPr>
          <a:lstStyle/>
          <a:p>
            <a:pPr>
              <a:spcBef>
                <a:spcPct val="0"/>
              </a:spcBef>
            </a:pPr>
            <a:endParaRPr lang="en-US" dirty="0" smtClean="0"/>
          </a:p>
          <a:p>
            <a:pPr>
              <a:spcBef>
                <a:spcPct val="0"/>
              </a:spcBef>
            </a:pPr>
            <a:endParaRPr lang="en-US" sz="1400" dirty="0"/>
          </a:p>
          <a:p>
            <a:pPr>
              <a:spcBef>
                <a:spcPct val="0"/>
              </a:spcBef>
            </a:pPr>
            <a:r>
              <a:rPr lang="en-US" sz="1400" dirty="0" smtClean="0"/>
              <a:t>Complicating the picture,</a:t>
            </a:r>
            <a:r>
              <a:rPr lang="en-US" sz="1400" baseline="0" dirty="0" smtClean="0"/>
              <a:t> adverse outcomes associated with the misuse, abuse, diversion of prescription opioids have increased dramatically since the last review, and physicians and other health professionals have contributed-often inadvertently-to these increases. </a:t>
            </a:r>
            <a:endParaRPr lang="en-US" sz="1400" dirty="0"/>
          </a:p>
          <a:p>
            <a:pPr>
              <a:spcBef>
                <a:spcPct val="0"/>
              </a:spcBef>
            </a:pPr>
            <a:endParaRPr lang="en-US" sz="1400" dirty="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8A438-0880-446E-B915-51679356AB60}"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xfrm>
            <a:off x="1181100" y="685800"/>
            <a:ext cx="4648200" cy="3486150"/>
          </a:xfrm>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numerous circumstances that contribute to both the inadequate treatment of pain and inappropriate prescribing opioids by physicians which are outlined above. </a:t>
            </a:r>
          </a:p>
          <a:p>
            <a:pPr>
              <a:spcBef>
                <a:spcPct val="0"/>
              </a:spcBef>
            </a:pPr>
            <a:endParaRPr lang="en-US" dirty="0" smtClean="0"/>
          </a:p>
          <a:p>
            <a:pPr>
              <a:spcBef>
                <a:spcPct val="0"/>
              </a:spcBef>
            </a:pPr>
            <a:r>
              <a:rPr lang="en-US" dirty="0" smtClean="0"/>
              <a:t>Inappropriate treatment can also result from a mistaken belief on the part of patient’s and her physicians that complete eradication of pain is attainable goals, and that this can be achieved without disabling adverse effects. </a:t>
            </a:r>
          </a:p>
          <a:p>
            <a:pPr>
              <a:spcBef>
                <a:spcPct val="0"/>
              </a:spcBef>
            </a:pPr>
            <a:endParaRPr lang="en-US" dirty="0" smtClean="0"/>
          </a:p>
          <a:p>
            <a:pPr>
              <a:spcBef>
                <a:spcPct val="0"/>
              </a:spcBef>
            </a:pPr>
            <a:r>
              <a:rPr lang="en-US" dirty="0" smtClean="0"/>
              <a:t>Treatment options may be limited based on availability and/or health plan policies uncovered benefits or drug formulary’s.  </a:t>
            </a:r>
          </a:p>
          <a:p>
            <a:pPr>
              <a:spcBef>
                <a:spcPct val="0"/>
              </a:spcBef>
            </a:pPr>
            <a:endParaRPr lang="en-US" dirty="0" smtClean="0"/>
          </a:p>
          <a:p>
            <a:pPr>
              <a:spcBef>
                <a:spcPct val="0"/>
              </a:spcBef>
            </a:pPr>
            <a:endParaRPr lang="en-US" dirty="0"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7B1FBA-6D91-4A76-B026-E78B17BC6632}"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xfrm>
            <a:off x="1181100" y="685800"/>
            <a:ext cx="4648200" cy="3486150"/>
          </a:xfrm>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7B1FBA-6D91-4A76-B026-E78B17BC6632}" type="slidenum">
              <a:rPr lang="en-US"/>
              <a:pPr fontAlgn="base">
                <a:spcBef>
                  <a:spcPct val="0"/>
                </a:spcBef>
                <a:spcAft>
                  <a:spcPct val="0"/>
                </a:spcAft>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xfrm>
            <a:off x="1181100" y="685800"/>
            <a:ext cx="4648200" cy="3486150"/>
          </a:xfrm>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marL="342900" lvl="1" indent="-342900">
              <a:buFont typeface="Arial" pitchFamily="34" charset="0"/>
              <a:buNone/>
            </a:pPr>
            <a:r>
              <a:rPr lang="en-US" dirty="0" smtClean="0">
                <a:solidFill>
                  <a:srgbClr val="000000"/>
                </a:solidFill>
              </a:rPr>
              <a:t>Inadequate physician education about regulatory policies and processes.</a:t>
            </a:r>
          </a:p>
          <a:p>
            <a:pPr marL="342900" lvl="1" indent="-342900">
              <a:buFont typeface="Arial" pitchFamily="34" charset="0"/>
              <a:buNone/>
            </a:pPr>
            <a:endParaRPr lang="en-US" dirty="0" smtClean="0">
              <a:solidFill>
                <a:srgbClr val="000000"/>
              </a:solidFill>
            </a:endParaRPr>
          </a:p>
          <a:p>
            <a:pPr marL="342900" lvl="1" indent="-342900">
              <a:buFont typeface="Arial" pitchFamily="34" charset="0"/>
              <a:buNone/>
            </a:pPr>
            <a:r>
              <a:rPr lang="en-US" dirty="0" smtClean="0">
                <a:solidFill>
                  <a:srgbClr val="000000"/>
                </a:solidFill>
              </a:rPr>
              <a:t>Physicians practicing outside the  bounds of professional conduct by prescribing w/o legitimate medical purpose</a:t>
            </a:r>
          </a:p>
          <a:p>
            <a:pPr>
              <a:buFont typeface="Arial" pitchFamily="34" charset="0"/>
              <a:buNone/>
            </a:pPr>
            <a:endParaRPr lang="en-US" sz="2800" dirty="0" smtClean="0">
              <a:solidFill>
                <a:srgbClr val="000000"/>
              </a:solidFill>
            </a:endParaRPr>
          </a:p>
          <a:p>
            <a:pPr>
              <a:buFont typeface="Arial" pitchFamily="34" charset="0"/>
              <a:buNone/>
            </a:pPr>
            <a:r>
              <a:rPr lang="en-US" sz="2800" dirty="0" smtClean="0">
                <a:solidFill>
                  <a:srgbClr val="000000"/>
                </a:solidFill>
              </a:rPr>
              <a:t>The physician and/or patient misperception that complete eradication of pain is an attainable goal that can be achieved without disabling adverse effects. </a:t>
            </a:r>
          </a:p>
          <a:p>
            <a:pPr>
              <a:spcBef>
                <a:spcPct val="0"/>
              </a:spcBef>
            </a:pPr>
            <a:endParaRPr lang="en-US" dirty="0"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7B1FBA-6D91-4A76-B026-E78B17BC6632}"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38244" name="Slide Number Placeholder 3"/>
          <p:cNvSpPr txBox="1">
            <a:spLocks noGrp="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a:fld id="{A9F84471-13D5-40DE-A876-7B2B48A13680}" type="slidenum">
              <a:rPr lang="en-US" sz="1200">
                <a:latin typeface="Calibri" pitchFamily="34" charset="0"/>
              </a:rPr>
              <a:pPr algn="r"/>
              <a:t>11</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68B38-8AAB-4EDF-8DB6-320E94ED6E2F}"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68B38-8AAB-4EDF-8DB6-320E94ED6E2F}"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68B38-8AAB-4EDF-8DB6-320E94ED6E2F}"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68B38-8AAB-4EDF-8DB6-320E94ED6E2F}"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68B38-8AAB-4EDF-8DB6-320E94ED6E2F}"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68B38-8AAB-4EDF-8DB6-320E94ED6E2F}"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68B38-8AAB-4EDF-8DB6-320E94ED6E2F}"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68B38-8AAB-4EDF-8DB6-320E94ED6E2F}"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68B38-8AAB-4EDF-8DB6-320E94ED6E2F}"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68B38-8AAB-4EDF-8DB6-320E94ED6E2F}"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68B38-8AAB-4EDF-8DB6-320E94ED6E2F}"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A0783-98D6-4A65-B0A3-934D4C80FD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68B38-8AAB-4EDF-8DB6-320E94ED6E2F}" type="datetimeFigureOut">
              <a:rPr lang="en-US" smtClean="0"/>
              <a:pPr/>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A0783-98D6-4A65-B0A3-934D4C80FD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Opioid Update</a:t>
            </a:r>
            <a:endParaRPr lang="en-US" dirty="0"/>
          </a:p>
        </p:txBody>
      </p:sp>
      <p:sp>
        <p:nvSpPr>
          <p:cNvPr id="3" name="Subtitle 2"/>
          <p:cNvSpPr>
            <a:spLocks noGrp="1"/>
          </p:cNvSpPr>
          <p:nvPr>
            <p:ph type="subTitle" idx="1"/>
          </p:nvPr>
        </p:nvSpPr>
        <p:spPr>
          <a:xfrm>
            <a:off x="1447800" y="3276600"/>
            <a:ext cx="6705600" cy="2819400"/>
          </a:xfrm>
        </p:spPr>
        <p:style>
          <a:lnRef idx="1">
            <a:schemeClr val="accent5"/>
          </a:lnRef>
          <a:fillRef idx="2">
            <a:schemeClr val="accent5"/>
          </a:fillRef>
          <a:effectRef idx="1">
            <a:schemeClr val="accent5"/>
          </a:effectRef>
          <a:fontRef idx="minor">
            <a:schemeClr val="dk1"/>
          </a:fontRef>
        </p:style>
        <p:txBody>
          <a:bodyPr>
            <a:normAutofit/>
          </a:bodyPr>
          <a:lstStyle/>
          <a:p>
            <a:r>
              <a:rPr lang="en-US" sz="3600" b="1" i="1" dirty="0" smtClean="0"/>
              <a:t>F</a:t>
            </a:r>
            <a:r>
              <a:rPr lang="en-US" i="1" dirty="0" smtClean="0"/>
              <a:t>ederation of </a:t>
            </a:r>
            <a:r>
              <a:rPr lang="en-US" sz="3600" b="1" dirty="0" smtClean="0"/>
              <a:t>S</a:t>
            </a:r>
            <a:r>
              <a:rPr lang="en-US" dirty="0" smtClean="0"/>
              <a:t>tate </a:t>
            </a:r>
            <a:r>
              <a:rPr lang="en-US" sz="3600" b="1" dirty="0" smtClean="0"/>
              <a:t>M</a:t>
            </a:r>
            <a:r>
              <a:rPr lang="en-US" dirty="0" smtClean="0"/>
              <a:t>edical </a:t>
            </a:r>
            <a:r>
              <a:rPr lang="en-US" sz="3600" b="1" dirty="0" smtClean="0"/>
              <a:t>B</a:t>
            </a:r>
            <a:r>
              <a:rPr lang="en-US" dirty="0" smtClean="0"/>
              <a:t>oards</a:t>
            </a:r>
          </a:p>
          <a:p>
            <a:r>
              <a:rPr lang="en-US" dirty="0" smtClean="0"/>
              <a:t>Model Policy on the Use of </a:t>
            </a:r>
            <a:r>
              <a:rPr lang="en-US" dirty="0" err="1" smtClean="0"/>
              <a:t>Opioid</a:t>
            </a:r>
            <a:r>
              <a:rPr lang="en-US" dirty="0" smtClean="0"/>
              <a:t> Analgesics in the Treatment of Chronic Pain</a:t>
            </a:r>
          </a:p>
          <a:p>
            <a:r>
              <a:rPr lang="en-US" sz="2400" dirty="0" smtClean="0"/>
              <a:t>July 2013</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6002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smtClean="0">
                <a:solidFill>
                  <a:schemeClr val="tx1"/>
                </a:solidFill>
              </a:rPr>
              <a:t>Circumstances that contribute to both inadequate Treatment and Inappropriate prescribing of opioids by physicians may include: </a:t>
            </a:r>
          </a:p>
        </p:txBody>
      </p:sp>
      <p:sp>
        <p:nvSpPr>
          <p:cNvPr id="3" name="Content Placeholder 2"/>
          <p:cNvSpPr>
            <a:spLocks noGrp="1"/>
          </p:cNvSpPr>
          <p:nvPr>
            <p:ph idx="1"/>
          </p:nvPr>
        </p:nvSpPr>
        <p:spPr>
          <a:xfrm>
            <a:off x="457200" y="2362200"/>
            <a:ext cx="8503920" cy="4267200"/>
          </a:xfrm>
        </p:spPr>
        <p:style>
          <a:lnRef idx="1">
            <a:schemeClr val="accent5"/>
          </a:lnRef>
          <a:fillRef idx="2">
            <a:schemeClr val="accent5"/>
          </a:fillRef>
          <a:effectRef idx="1">
            <a:schemeClr val="accent5"/>
          </a:effectRef>
          <a:fontRef idx="minor">
            <a:schemeClr val="dk1"/>
          </a:fontRef>
        </p:style>
        <p:txBody>
          <a:bodyPr anchor="t">
            <a:noAutofit/>
          </a:bodyPr>
          <a:lstStyle/>
          <a:p>
            <a:pPr marL="342900" lvl="1" indent="-342900">
              <a:buFont typeface="Arial" pitchFamily="34" charset="0"/>
              <a:buChar char="•"/>
            </a:pPr>
            <a:r>
              <a:rPr lang="en-US" sz="3200" dirty="0" smtClean="0">
                <a:solidFill>
                  <a:srgbClr val="000000"/>
                </a:solidFill>
              </a:rPr>
              <a:t>Inadequate  education about regulatory policies and processes.</a:t>
            </a:r>
          </a:p>
          <a:p>
            <a:pPr marL="342900" lvl="1" indent="-342900">
              <a:buFont typeface="Arial" pitchFamily="34" charset="0"/>
              <a:buChar char="•"/>
            </a:pPr>
            <a:r>
              <a:rPr lang="en-US" sz="3200" dirty="0" smtClean="0">
                <a:solidFill>
                  <a:srgbClr val="000000"/>
                </a:solidFill>
              </a:rPr>
              <a:t>Prescribing w/o legitimate medical purpose.</a:t>
            </a:r>
          </a:p>
          <a:p>
            <a:r>
              <a:rPr lang="en-US" dirty="0" smtClean="0">
                <a:solidFill>
                  <a:srgbClr val="000000"/>
                </a:solidFill>
              </a:rPr>
              <a:t>The physician and/or patient misperception that complete eradication of pain is an attainable goal that can be achieved without disabling adverse effects.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85800"/>
            <a:ext cx="8686800" cy="1066800"/>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fontAlgn="auto">
              <a:spcAft>
                <a:spcPts val="0"/>
              </a:spcAft>
              <a:defRPr/>
            </a:pPr>
            <a:r>
              <a:rPr lang="en-US" sz="3600" dirty="0" smtClean="0">
                <a:solidFill>
                  <a:schemeClr val="tx1"/>
                </a:solidFill>
              </a:rPr>
              <a:t>Physician’s duties include not only prescribing of opioid analgesics but</a:t>
            </a:r>
            <a:endParaRPr lang="en-US" sz="3600" dirty="0">
              <a:solidFill>
                <a:schemeClr val="tx1"/>
              </a:solidFill>
            </a:endParaRPr>
          </a:p>
        </p:txBody>
      </p:sp>
      <p:sp>
        <p:nvSpPr>
          <p:cNvPr id="3" name="Content Placeholder 2"/>
          <p:cNvSpPr>
            <a:spLocks noGrp="1"/>
          </p:cNvSpPr>
          <p:nvPr>
            <p:ph idx="4294967295"/>
          </p:nvPr>
        </p:nvSpPr>
        <p:spPr>
          <a:xfrm>
            <a:off x="228600" y="2057400"/>
            <a:ext cx="8610600" cy="3810000"/>
          </a:xfrm>
        </p:spPr>
        <p:style>
          <a:lnRef idx="1">
            <a:schemeClr val="accent5"/>
          </a:lnRef>
          <a:fillRef idx="2">
            <a:schemeClr val="accent5"/>
          </a:fillRef>
          <a:effectRef idx="1">
            <a:schemeClr val="accent5"/>
          </a:effectRef>
          <a:fontRef idx="minor">
            <a:schemeClr val="dk1"/>
          </a:fontRef>
        </p:style>
        <p:txBody>
          <a:bodyPr rtlCol="0" anchor="t">
            <a:normAutofit/>
          </a:bodyPr>
          <a:lstStyle/>
          <a:p>
            <a:pPr lvl="1" fontAlgn="auto">
              <a:spcAft>
                <a:spcPts val="0"/>
              </a:spcAft>
              <a:buFont typeface="Arial" panose="020B0604020202020204" pitchFamily="34" charset="0"/>
              <a:buChar char="–"/>
              <a:defRPr/>
            </a:pPr>
            <a:r>
              <a:rPr lang="en-US" sz="3200" dirty="0" smtClean="0"/>
              <a:t>Appropriate education of patients regarding secure storage of medications</a:t>
            </a:r>
          </a:p>
          <a:p>
            <a:pPr lvl="1" fontAlgn="auto">
              <a:spcAft>
                <a:spcPts val="0"/>
              </a:spcAft>
              <a:buFont typeface="Arial" panose="020B0604020202020204" pitchFamily="34" charset="0"/>
              <a:buChar char="–"/>
              <a:defRPr/>
            </a:pPr>
            <a:r>
              <a:rPr lang="en-US" sz="3200" dirty="0" smtClean="0"/>
              <a:t>Appropriate disposal once course of treatment is completed. </a:t>
            </a:r>
          </a:p>
          <a:p>
            <a:pPr lvl="1" fontAlgn="auto">
              <a:spcAft>
                <a:spcPts val="0"/>
              </a:spcAft>
              <a:buFont typeface="Arial" panose="020B0604020202020204" pitchFamily="34" charset="0"/>
              <a:buChar char="–"/>
              <a:defRPr/>
            </a:pPr>
            <a:r>
              <a:rPr lang="en-US" sz="3200" dirty="0" smtClean="0"/>
              <a:t>Identify the possible “criminal patient” by checking PDMP. </a:t>
            </a:r>
            <a:endParaRPr lang="en-US" sz="3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685800"/>
            <a:ext cx="8534400" cy="1066800"/>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chemeClr val="tx1"/>
                </a:solidFill>
              </a:rPr>
              <a:t>Patient Responsibilities</a:t>
            </a:r>
            <a:endParaRPr lang="en-US" sz="3600" dirty="0">
              <a:solidFill>
                <a:schemeClr val="tx1"/>
              </a:solidFill>
            </a:endParaRPr>
          </a:p>
        </p:txBody>
      </p:sp>
      <p:sp>
        <p:nvSpPr>
          <p:cNvPr id="3" name="Content Placeholder 2"/>
          <p:cNvSpPr>
            <a:spLocks noGrp="1"/>
          </p:cNvSpPr>
          <p:nvPr>
            <p:ph idx="4294967295"/>
          </p:nvPr>
        </p:nvSpPr>
        <p:spPr>
          <a:xfrm>
            <a:off x="228600" y="1905000"/>
            <a:ext cx="8534400" cy="3962400"/>
          </a:xfrm>
        </p:spPr>
        <p:style>
          <a:lnRef idx="1">
            <a:schemeClr val="accent5"/>
          </a:lnRef>
          <a:fillRef idx="2">
            <a:schemeClr val="accent5"/>
          </a:fillRef>
          <a:effectRef idx="1">
            <a:schemeClr val="accent5"/>
          </a:effectRef>
          <a:fontRef idx="minor">
            <a:schemeClr val="dk1"/>
          </a:fontRef>
        </p:style>
        <p:txBody>
          <a:bodyPr rtlCol="0" anchor="ctr">
            <a:normAutofit/>
          </a:bodyPr>
          <a:lstStyle/>
          <a:p>
            <a:pPr lvl="1" fontAlgn="auto">
              <a:spcAft>
                <a:spcPts val="0"/>
              </a:spcAft>
              <a:buFont typeface="Arial" panose="020B0604020202020204" pitchFamily="34" charset="0"/>
              <a:buChar char="–"/>
              <a:defRPr/>
            </a:pPr>
            <a:r>
              <a:rPr lang="en-US" sz="3200" dirty="0" smtClean="0"/>
              <a:t>Provide complete and accurate information.</a:t>
            </a:r>
          </a:p>
          <a:p>
            <a:pPr lvl="1" fontAlgn="auto">
              <a:spcAft>
                <a:spcPts val="0"/>
              </a:spcAft>
              <a:buFont typeface="Arial" panose="020B0604020202020204" pitchFamily="34" charset="0"/>
              <a:buChar char="–"/>
              <a:defRPr/>
            </a:pPr>
            <a:r>
              <a:rPr lang="en-US" sz="3200" dirty="0" smtClean="0"/>
              <a:t>Do not leave medication unsecured</a:t>
            </a:r>
          </a:p>
          <a:p>
            <a:pPr lvl="1" fontAlgn="auto">
              <a:spcAft>
                <a:spcPts val="0"/>
              </a:spcAft>
              <a:buFont typeface="Arial" panose="020B0604020202020204" pitchFamily="34" charset="0"/>
              <a:buChar char="–"/>
              <a:defRPr/>
            </a:pPr>
            <a:r>
              <a:rPr lang="en-US" sz="3200" dirty="0" smtClean="0"/>
              <a:t>Some may have unrealistic expectations </a:t>
            </a:r>
          </a:p>
          <a:p>
            <a:pPr lvl="1" fontAlgn="auto">
              <a:spcAft>
                <a:spcPts val="0"/>
              </a:spcAft>
              <a:buFont typeface="Arial" panose="020B0604020202020204" pitchFamily="34" charset="0"/>
              <a:buChar char="–"/>
              <a:defRPr/>
            </a:pPr>
            <a:r>
              <a:rPr lang="en-US" sz="3200" dirty="0" smtClean="0"/>
              <a:t>Many reasons to deviate from the plan, intentionally or unintentionally.</a:t>
            </a:r>
            <a:endParaRPr lang="en-US" sz="3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style>
          <a:lnRef idx="1">
            <a:schemeClr val="accent3"/>
          </a:lnRef>
          <a:fillRef idx="2">
            <a:schemeClr val="accent3"/>
          </a:fillRef>
          <a:effectRef idx="1">
            <a:schemeClr val="accent3"/>
          </a:effectRef>
          <a:fontRef idx="minor">
            <a:schemeClr val="dk1"/>
          </a:fontRef>
        </p:style>
        <p:txBody>
          <a:bodyPr rtlCol="0" anchor="t">
            <a:normAutofit fontScale="90000"/>
          </a:bodyPr>
          <a:lstStyle/>
          <a:p>
            <a:pPr fontAlgn="auto">
              <a:spcAft>
                <a:spcPts val="0"/>
              </a:spcAft>
              <a:defRPr/>
            </a:pPr>
            <a:r>
              <a:rPr lang="en-US" sz="3100" b="1" i="1" dirty="0" smtClean="0">
                <a:solidFill>
                  <a:srgbClr val="FF0000"/>
                </a:solidFill>
              </a:rPr>
              <a:t>“FSMB revised Model Policy makes it clear that the State Medical Board will consider </a:t>
            </a:r>
            <a:r>
              <a:rPr lang="en-US" sz="3100" b="1" i="1" u="sng" dirty="0" smtClean="0">
                <a:solidFill>
                  <a:srgbClr val="FF0000"/>
                </a:solidFill>
              </a:rPr>
              <a:t>inappropriate management </a:t>
            </a:r>
            <a:r>
              <a:rPr lang="en-US" sz="3100" b="1" i="1" dirty="0" smtClean="0">
                <a:solidFill>
                  <a:srgbClr val="FF0000"/>
                </a:solidFill>
              </a:rPr>
              <a:t>of pain, particularly chronic pain, to be a </a:t>
            </a:r>
            <a:r>
              <a:rPr lang="en-US" sz="3100" b="1" i="1" u="sng" dirty="0" smtClean="0">
                <a:solidFill>
                  <a:srgbClr val="FF0000"/>
                </a:solidFill>
              </a:rPr>
              <a:t>departure from accepted best clinical practices</a:t>
            </a:r>
            <a:r>
              <a:rPr lang="en-US" sz="3100" b="1" i="1" dirty="0" smtClean="0">
                <a:solidFill>
                  <a:srgbClr val="FF0000"/>
                </a:solidFill>
              </a:rPr>
              <a:t>, including, but not limited to the following”</a:t>
            </a:r>
            <a:endParaRPr lang="en-US" sz="3100" b="1" i="1" dirty="0">
              <a:solidFill>
                <a:srgbClr val="FF0000"/>
              </a:solidFill>
            </a:endParaRPr>
          </a:p>
        </p:txBody>
      </p:sp>
      <p:sp>
        <p:nvSpPr>
          <p:cNvPr id="3" name="Content Placeholder 2"/>
          <p:cNvSpPr>
            <a:spLocks noGrp="1"/>
          </p:cNvSpPr>
          <p:nvPr>
            <p:ph idx="1"/>
          </p:nvPr>
        </p:nvSpPr>
        <p:spPr>
          <a:xfrm>
            <a:off x="381000" y="2819400"/>
            <a:ext cx="8229600" cy="3505200"/>
          </a:xfrm>
        </p:spPr>
        <p:style>
          <a:lnRef idx="1">
            <a:schemeClr val="accent5"/>
          </a:lnRef>
          <a:fillRef idx="2">
            <a:schemeClr val="accent5"/>
          </a:fillRef>
          <a:effectRef idx="1">
            <a:schemeClr val="accent5"/>
          </a:effectRef>
          <a:fontRef idx="minor">
            <a:schemeClr val="dk1"/>
          </a:fontRef>
        </p:style>
        <p:txBody>
          <a:bodyPr rtlCol="0" anchor="ctr">
            <a:normAutofit/>
          </a:bodyPr>
          <a:lstStyle/>
          <a:p>
            <a:pPr marL="971550" lvl="1" indent="-514350" fontAlgn="auto">
              <a:spcAft>
                <a:spcPts val="0"/>
              </a:spcAft>
              <a:buFont typeface="+mj-lt"/>
              <a:buAutoNum type="arabicPeriod"/>
              <a:defRPr/>
            </a:pPr>
            <a:r>
              <a:rPr lang="en-US" dirty="0" smtClean="0"/>
              <a:t>Inadequate attention to initial assessment to determine if opioids are clinically indicated and to determine risk for that individual patient. </a:t>
            </a:r>
          </a:p>
          <a:p>
            <a:pPr marL="971550" lvl="1" indent="-514350" fontAlgn="auto">
              <a:spcAft>
                <a:spcPts val="0"/>
              </a:spcAft>
              <a:buFont typeface="+mj-lt"/>
              <a:buAutoNum type="arabicPeriod"/>
              <a:defRPr/>
            </a:pPr>
            <a:r>
              <a:rPr lang="en-US" dirty="0" smtClean="0"/>
              <a:t>Inadequate monitoring during use of drug(s)</a:t>
            </a:r>
          </a:p>
          <a:p>
            <a:pPr marL="971550" lvl="1" indent="-514350" fontAlgn="auto">
              <a:spcAft>
                <a:spcPts val="0"/>
              </a:spcAft>
              <a:buFont typeface="+mj-lt"/>
              <a:buAutoNum type="arabicPeriod"/>
              <a:defRPr/>
            </a:pPr>
            <a:r>
              <a:rPr lang="en-US" dirty="0" smtClean="0"/>
              <a:t>Inadequate patient education and informed consent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style>
          <a:lnRef idx="1">
            <a:schemeClr val="accent3"/>
          </a:lnRef>
          <a:fillRef idx="2">
            <a:schemeClr val="accent3"/>
          </a:fillRef>
          <a:effectRef idx="1">
            <a:schemeClr val="accent3"/>
          </a:effectRef>
          <a:fontRef idx="minor">
            <a:schemeClr val="dk1"/>
          </a:fontRef>
        </p:style>
        <p:txBody>
          <a:bodyPr rtlCol="0" anchor="t">
            <a:normAutofit fontScale="90000"/>
          </a:bodyPr>
          <a:lstStyle/>
          <a:p>
            <a:pPr fontAlgn="auto">
              <a:spcAft>
                <a:spcPts val="0"/>
              </a:spcAft>
              <a:defRPr/>
            </a:pPr>
            <a:r>
              <a:rPr lang="en-US" sz="2800" b="1" i="1" dirty="0" smtClean="0">
                <a:solidFill>
                  <a:srgbClr val="FF0000"/>
                </a:solidFill>
              </a:rPr>
              <a:t/>
            </a:r>
            <a:br>
              <a:rPr lang="en-US" sz="2800" b="1" i="1" dirty="0" smtClean="0">
                <a:solidFill>
                  <a:srgbClr val="FF0000"/>
                </a:solidFill>
              </a:rPr>
            </a:br>
            <a:r>
              <a:rPr lang="en-US" sz="3100" b="1" i="1" dirty="0" smtClean="0">
                <a:solidFill>
                  <a:srgbClr val="FF0000"/>
                </a:solidFill>
              </a:rPr>
              <a:t>“FSMB revised Model Policy makes it clear that the State Medical Board will consider </a:t>
            </a:r>
            <a:r>
              <a:rPr lang="en-US" sz="3100" b="1" i="1" u="sng" dirty="0" smtClean="0">
                <a:solidFill>
                  <a:srgbClr val="FF0000"/>
                </a:solidFill>
              </a:rPr>
              <a:t>inappropriate management </a:t>
            </a:r>
            <a:r>
              <a:rPr lang="en-US" sz="3100" b="1" i="1" dirty="0" smtClean="0">
                <a:solidFill>
                  <a:srgbClr val="FF0000"/>
                </a:solidFill>
              </a:rPr>
              <a:t>of pain, particularly chronic pain, to be a </a:t>
            </a:r>
            <a:r>
              <a:rPr lang="en-US" sz="3100" b="1" i="1" u="sng" dirty="0" smtClean="0">
                <a:solidFill>
                  <a:srgbClr val="FF0000"/>
                </a:solidFill>
              </a:rPr>
              <a:t>departure from accepted best clinical practices</a:t>
            </a:r>
            <a:r>
              <a:rPr lang="en-US" sz="3100" b="1" i="1" dirty="0" smtClean="0">
                <a:solidFill>
                  <a:srgbClr val="FF0000"/>
                </a:solidFill>
              </a:rPr>
              <a:t>, including, but not limited to the following”</a:t>
            </a:r>
            <a:endParaRPr lang="en-US" sz="3100" b="1" i="1" dirty="0">
              <a:solidFill>
                <a:srgbClr val="FF0000"/>
              </a:solidFill>
            </a:endParaRPr>
          </a:p>
        </p:txBody>
      </p:sp>
      <p:sp>
        <p:nvSpPr>
          <p:cNvPr id="3" name="Content Placeholder 2"/>
          <p:cNvSpPr>
            <a:spLocks noGrp="1"/>
          </p:cNvSpPr>
          <p:nvPr>
            <p:ph idx="1"/>
          </p:nvPr>
        </p:nvSpPr>
        <p:spPr>
          <a:xfrm>
            <a:off x="381000" y="3200400"/>
            <a:ext cx="8229600" cy="3124200"/>
          </a:xfrm>
        </p:spPr>
        <p:style>
          <a:lnRef idx="1">
            <a:schemeClr val="accent5"/>
          </a:lnRef>
          <a:fillRef idx="2">
            <a:schemeClr val="accent5"/>
          </a:fillRef>
          <a:effectRef idx="1">
            <a:schemeClr val="accent5"/>
          </a:effectRef>
          <a:fontRef idx="minor">
            <a:schemeClr val="dk1"/>
          </a:fontRef>
        </p:style>
        <p:txBody>
          <a:bodyPr rtlCol="0" anchor="ctr">
            <a:normAutofit/>
          </a:bodyPr>
          <a:lstStyle/>
          <a:p>
            <a:pPr marL="971550" lvl="1" indent="-514350" fontAlgn="auto">
              <a:spcAft>
                <a:spcPts val="0"/>
              </a:spcAft>
              <a:buFont typeface="+mj-lt"/>
              <a:buAutoNum type="arabicPeriod" startAt="4"/>
              <a:defRPr/>
            </a:pPr>
            <a:r>
              <a:rPr lang="en-US" dirty="0" smtClean="0"/>
              <a:t>Unjustified dose escalation w/o attention to risks or alternatives</a:t>
            </a:r>
          </a:p>
          <a:p>
            <a:pPr marL="971550" lvl="1" indent="-514350" fontAlgn="auto">
              <a:spcAft>
                <a:spcPts val="0"/>
              </a:spcAft>
              <a:buFont typeface="+mj-lt"/>
              <a:buAutoNum type="arabicPeriod" startAt="4"/>
              <a:defRPr/>
            </a:pPr>
            <a:r>
              <a:rPr lang="en-US" dirty="0" smtClean="0"/>
              <a:t>XS reliance on opioids, esp. high dose</a:t>
            </a:r>
          </a:p>
          <a:p>
            <a:pPr marL="971550" lvl="1" indent="-514350" fontAlgn="auto">
              <a:spcAft>
                <a:spcPts val="0"/>
              </a:spcAft>
              <a:buFont typeface="+mj-lt"/>
              <a:buAutoNum type="arabicPeriod" startAt="4"/>
              <a:defRPr/>
            </a:pPr>
            <a:r>
              <a:rPr lang="en-US" dirty="0" smtClean="0"/>
              <a:t>Not making use of tools for risk mitigation</a:t>
            </a:r>
          </a:p>
          <a:p>
            <a:pPr marL="971550" lvl="1" indent="-514350" fontAlgn="auto">
              <a:spcAft>
                <a:spcPts val="0"/>
              </a:spcAft>
              <a:buNone/>
              <a:defRPr/>
            </a:pPr>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Federal Controlled Substance Act of 1970</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chor="ctr">
            <a:normAutofit/>
          </a:bodyPr>
          <a:lstStyle/>
          <a:p>
            <a:pPr lvl="1">
              <a:buNone/>
              <a:defRPr/>
            </a:pPr>
            <a:r>
              <a:rPr lang="en-US" sz="3200" dirty="0" smtClean="0"/>
              <a:t>The CSA defines “lawful prescription” as one that is issued for legitimate medical purpose by a practitioner acting in the usual course of professional practice.</a:t>
            </a:r>
            <a:endParaRPr lang="en-US"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FSMB: For the purposes of this policy, inappropriate treatment of pain includes:</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lvl="1" fontAlgn="auto">
              <a:spcAft>
                <a:spcPts val="0"/>
              </a:spcAft>
              <a:buFont typeface="Arial" panose="020B0604020202020204" pitchFamily="34" charset="0"/>
              <a:buChar char="–"/>
              <a:defRPr/>
            </a:pPr>
            <a:r>
              <a:rPr lang="en-US" dirty="0" smtClean="0"/>
              <a:t>Non-treatment</a:t>
            </a:r>
          </a:p>
          <a:p>
            <a:pPr lvl="1" fontAlgn="auto">
              <a:spcAft>
                <a:spcPts val="0"/>
              </a:spcAft>
              <a:buFont typeface="Arial" panose="020B0604020202020204" pitchFamily="34" charset="0"/>
              <a:buChar char="–"/>
              <a:defRPr/>
            </a:pPr>
            <a:r>
              <a:rPr lang="en-US" dirty="0" smtClean="0"/>
              <a:t>Inadequate treatment</a:t>
            </a:r>
          </a:p>
          <a:p>
            <a:pPr lvl="1" fontAlgn="auto">
              <a:spcAft>
                <a:spcPts val="0"/>
              </a:spcAft>
              <a:buFont typeface="Arial" panose="020B0604020202020204" pitchFamily="34" charset="0"/>
              <a:buChar char="–"/>
              <a:defRPr/>
            </a:pPr>
            <a:r>
              <a:rPr lang="en-US" dirty="0" smtClean="0"/>
              <a:t>Overtreatment</a:t>
            </a:r>
          </a:p>
          <a:p>
            <a:pPr lvl="1" fontAlgn="auto">
              <a:spcAft>
                <a:spcPts val="0"/>
              </a:spcAft>
              <a:buFont typeface="Arial" panose="020B0604020202020204" pitchFamily="34" charset="0"/>
              <a:buChar char="–"/>
              <a:defRPr/>
            </a:pPr>
            <a:r>
              <a:rPr lang="en-US" dirty="0" smtClean="0"/>
              <a:t>Continued use of ineffective treatments</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Responsibility for Appropriate Pain Management</a:t>
            </a:r>
            <a:endParaRPr lang="en-US" sz="3600" dirty="0">
              <a:solidFill>
                <a:srgbClr val="FF0000"/>
              </a:solidFill>
            </a:endParaRPr>
          </a:p>
        </p:txBody>
      </p:sp>
      <p:sp>
        <p:nvSpPr>
          <p:cNvPr id="3" name="Content Placeholder 2"/>
          <p:cNvSpPr>
            <a:spLocks noGrp="1"/>
          </p:cNvSpPr>
          <p:nvPr>
            <p:ph idx="1"/>
          </p:nvPr>
        </p:nvSpPr>
        <p:spPr>
          <a:xfrm>
            <a:off x="457200" y="2057400"/>
            <a:ext cx="8229600" cy="4191000"/>
          </a:xfrm>
        </p:spPr>
        <p:style>
          <a:lnRef idx="1">
            <a:schemeClr val="accent5"/>
          </a:lnRef>
          <a:fillRef idx="2">
            <a:schemeClr val="accent5"/>
          </a:fillRef>
          <a:effectRef idx="1">
            <a:schemeClr val="accent5"/>
          </a:effectRef>
          <a:fontRef idx="minor">
            <a:schemeClr val="dk1"/>
          </a:fontRef>
        </p:style>
        <p:txBody>
          <a:bodyPr rtlCol="0" anchor="t">
            <a:normAutofit/>
          </a:bodyPr>
          <a:lstStyle/>
          <a:p>
            <a:pPr lvl="1" fontAlgn="auto">
              <a:spcAft>
                <a:spcPts val="0"/>
              </a:spcAft>
              <a:buFont typeface="Arial" panose="020B0604020202020204" pitchFamily="34" charset="0"/>
              <a:buChar char="–"/>
              <a:defRPr/>
            </a:pPr>
            <a:r>
              <a:rPr lang="en-US" dirty="0" smtClean="0"/>
              <a:t>Use of opioids must be based on sound clinical judgment and current best clinical practice</a:t>
            </a:r>
          </a:p>
          <a:p>
            <a:pPr lvl="1" fontAlgn="auto">
              <a:spcAft>
                <a:spcPts val="0"/>
              </a:spcAft>
              <a:buFont typeface="Arial" panose="020B0604020202020204" pitchFamily="34" charset="0"/>
              <a:buChar char="–"/>
              <a:defRPr/>
            </a:pPr>
            <a:r>
              <a:rPr lang="en-US" dirty="0" smtClean="0"/>
              <a:t>This must be appropriately documented</a:t>
            </a:r>
          </a:p>
          <a:p>
            <a:pPr lvl="1" fontAlgn="auto">
              <a:spcAft>
                <a:spcPts val="0"/>
              </a:spcAft>
              <a:buFont typeface="Arial" panose="020B0604020202020204" pitchFamily="34" charset="0"/>
              <a:buChar char="–"/>
              <a:defRPr/>
            </a:pPr>
            <a:r>
              <a:rPr lang="en-US" dirty="0" smtClean="0"/>
              <a:t>There must be demonstrable benefit to the patient.</a:t>
            </a:r>
          </a:p>
          <a:p>
            <a:pPr lvl="1">
              <a:defRPr/>
            </a:pPr>
            <a:r>
              <a:rPr lang="en-US" dirty="0" smtClean="0"/>
              <a:t>There must be a legitimate physician-patient relationship</a:t>
            </a:r>
          </a:p>
          <a:p>
            <a:pPr lvl="1">
              <a:defRPr/>
            </a:pPr>
            <a:r>
              <a:rPr lang="en-US" dirty="0" smtClean="0"/>
              <a:t>Medications must be appropriate to the diagnosis</a:t>
            </a:r>
          </a:p>
          <a:p>
            <a:pPr lvl="1">
              <a:defRPr/>
            </a:pPr>
            <a:endParaRPr lang="en-US" dirty="0" smtClean="0"/>
          </a:p>
          <a:p>
            <a:pPr lvl="1" fontAlgn="auto">
              <a:spcAft>
                <a:spcPts val="0"/>
              </a:spcAft>
              <a:buFont typeface="Arial" panose="020B0604020202020204"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Responsibility for Appropriate Pain Management</a:t>
            </a:r>
            <a:endParaRPr lang="en-US" sz="3600" dirty="0">
              <a:solidFill>
                <a:srgbClr val="FF0000"/>
              </a:solidFill>
            </a:endParaRPr>
          </a:p>
        </p:txBody>
      </p:sp>
      <p:sp>
        <p:nvSpPr>
          <p:cNvPr id="3" name="Content Placeholder 2"/>
          <p:cNvSpPr>
            <a:spLocks noGrp="1"/>
          </p:cNvSpPr>
          <p:nvPr>
            <p:ph idx="1"/>
          </p:nvPr>
        </p:nvSpPr>
        <p:spPr>
          <a:xfrm>
            <a:off x="457200" y="2209800"/>
            <a:ext cx="8229600" cy="4038600"/>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lvl="1" fontAlgn="auto">
              <a:spcAft>
                <a:spcPts val="0"/>
              </a:spcAft>
              <a:buFont typeface="Arial" panose="020B0604020202020204" pitchFamily="34" charset="0"/>
              <a:buChar char="–"/>
              <a:defRPr/>
            </a:pPr>
            <a:r>
              <a:rPr lang="en-US" dirty="0" smtClean="0"/>
              <a:t>Careful f/u and monitoring of response to </a:t>
            </a:r>
            <a:r>
              <a:rPr lang="en-US" dirty="0" err="1" smtClean="0"/>
              <a:t>tx</a:t>
            </a:r>
            <a:r>
              <a:rPr lang="en-US" dirty="0" smtClean="0"/>
              <a:t>-adjust according to nature of pain, response and risk.</a:t>
            </a:r>
          </a:p>
          <a:p>
            <a:pPr lvl="1" fontAlgn="auto">
              <a:spcAft>
                <a:spcPts val="0"/>
              </a:spcAft>
              <a:buFont typeface="Arial" panose="020B0604020202020204" pitchFamily="34" charset="0"/>
              <a:buChar char="–"/>
              <a:defRPr/>
            </a:pPr>
            <a:r>
              <a:rPr lang="en-US" dirty="0" smtClean="0"/>
              <a:t>Demonstrate that therapy has been adjusted as needed</a:t>
            </a:r>
          </a:p>
          <a:p>
            <a:pPr lvl="1" fontAlgn="auto">
              <a:spcAft>
                <a:spcPts val="0"/>
              </a:spcAft>
              <a:buFont typeface="Arial" panose="020B0604020202020204" pitchFamily="34" charset="0"/>
              <a:buChar char="–"/>
              <a:defRPr/>
            </a:pPr>
            <a:r>
              <a:rPr lang="en-US" dirty="0" smtClean="0"/>
              <a:t>Document referrals as necessary.</a:t>
            </a:r>
          </a:p>
          <a:p>
            <a:pPr lvl="1" fontAlgn="auto">
              <a:spcAft>
                <a:spcPts val="0"/>
              </a:spcAft>
              <a:buFont typeface="Arial" panose="020B0604020202020204" pitchFamily="34" charset="0"/>
              <a:buChar char="–"/>
              <a:defRPr/>
            </a:pPr>
            <a:r>
              <a:rPr lang="en-US" dirty="0" smtClean="0"/>
              <a:t>Medical management but reflect current knowledge of evidence-based or best  clinical practices. </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Preventing Opioid Diversion and Abuse</a:t>
            </a:r>
            <a:endParaRPr lang="en-US" sz="3600" dirty="0">
              <a:solidFill>
                <a:srgbClr val="FF0000"/>
              </a:solidFill>
            </a:endParaRPr>
          </a:p>
        </p:txBody>
      </p:sp>
      <p:sp>
        <p:nvSpPr>
          <p:cNvPr id="3" name="Content Placeholder 2"/>
          <p:cNvSpPr>
            <a:spLocks noGrp="1"/>
          </p:cNvSpPr>
          <p:nvPr>
            <p:ph idx="1"/>
          </p:nvPr>
        </p:nvSpPr>
        <p:spPr>
          <a:xfrm>
            <a:off x="457200" y="1600200"/>
            <a:ext cx="8229600" cy="4800600"/>
          </a:xfrm>
        </p:spPr>
        <p:style>
          <a:lnRef idx="1">
            <a:schemeClr val="accent5"/>
          </a:lnRef>
          <a:fillRef idx="2">
            <a:schemeClr val="accent5"/>
          </a:fillRef>
          <a:effectRef idx="1">
            <a:schemeClr val="accent5"/>
          </a:effectRef>
          <a:fontRef idx="minor">
            <a:schemeClr val="dk1"/>
          </a:fontRef>
        </p:style>
        <p:txBody>
          <a:bodyPr rtlCol="0">
            <a:normAutofit fontScale="92500"/>
          </a:bodyPr>
          <a:lstStyle/>
          <a:p>
            <a:pPr lvl="1" fontAlgn="auto">
              <a:spcAft>
                <a:spcPts val="0"/>
              </a:spcAft>
              <a:buFont typeface="Arial" panose="020B0604020202020204" pitchFamily="34" charset="0"/>
              <a:buChar char="–"/>
              <a:defRPr/>
            </a:pPr>
            <a:r>
              <a:rPr lang="en-US" dirty="0" smtClean="0"/>
              <a:t>Physicians MUST incorporate safeguards into their practices to minimize the risk of misuse and diversion of opioid analgesics.</a:t>
            </a:r>
          </a:p>
          <a:p>
            <a:pPr lvl="1" fontAlgn="auto">
              <a:spcAft>
                <a:spcPts val="0"/>
              </a:spcAft>
              <a:buFont typeface="Arial" panose="020B0604020202020204" pitchFamily="34" charset="0"/>
              <a:buChar char="–"/>
              <a:defRPr/>
            </a:pPr>
            <a:r>
              <a:rPr lang="en-US" dirty="0" smtClean="0"/>
              <a:t>The board will consider the unsafe or otherwise inappropriate treatment of pain to be a departure from  best clinical practice.</a:t>
            </a:r>
          </a:p>
          <a:p>
            <a:pPr lvl="1" fontAlgn="auto">
              <a:spcAft>
                <a:spcPts val="0"/>
              </a:spcAft>
              <a:buFont typeface="Arial" panose="020B0604020202020204" pitchFamily="34" charset="0"/>
              <a:buChar char="–"/>
              <a:defRPr/>
            </a:pPr>
            <a:r>
              <a:rPr lang="en-US" dirty="0" smtClean="0"/>
              <a:t>The goal is management of the patient’s pain while effectively addressing other aspects of patient functioning including physical, psychological, social and work-related factors mitigating risk of diffuse, abuse, diversion and overdose.</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verwhelmed.jpg"/>
          <p:cNvPicPr>
            <a:picLocks noGrp="1" noChangeAspect="1"/>
          </p:cNvPicPr>
          <p:nvPr isPhoto="1"/>
        </p:nvPicPr>
        <p:blipFill>
          <a:blip r:embed="rId2" cstate="print">
            <a:lum/>
          </a:blip>
          <a:stretch>
            <a:fillRect/>
          </a:stretch>
        </p:blipFill>
        <p:spPr>
          <a:xfrm>
            <a:off x="1192213" y="0"/>
            <a:ext cx="6757987" cy="6858000"/>
          </a:xfrm>
          <a:prstGeom prst="rect">
            <a:avLst/>
          </a:prstGeom>
          <a:noFill/>
          <a:ln>
            <a:noFill/>
          </a:ln>
        </p:spPr>
      </p:pic>
    </p:spTree>
    <p:extLst>
      <p:ext uri="{BB962C8B-B14F-4D97-AF65-F5344CB8AC3E}">
        <p14:creationId xmlns:p14="http://schemas.microsoft.com/office/powerpoint/2010/main" val="138992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as.jpg"/>
          <p:cNvPicPr>
            <a:picLocks noGrp="1" noChangeAspect="1"/>
          </p:cNvPicPr>
          <p:nvPr isPhoto="1"/>
        </p:nvPicPr>
        <p:blipFill>
          <a:blip r:embed="rId2" cstate="print">
            <a:lum/>
          </a:blip>
          <a:stretch>
            <a:fillRect/>
          </a:stretch>
        </p:blipFill>
        <p:spPr>
          <a:xfrm>
            <a:off x="1336675" y="0"/>
            <a:ext cx="6469063" cy="6858000"/>
          </a:xfrm>
          <a:prstGeom prst="rect">
            <a:avLst/>
          </a:prstGeom>
          <a:noFill/>
          <a:ln>
            <a:noFill/>
          </a:ln>
        </p:spPr>
      </p:pic>
    </p:spTree>
    <p:extLst>
      <p:ext uri="{BB962C8B-B14F-4D97-AF65-F5344CB8AC3E}">
        <p14:creationId xmlns:p14="http://schemas.microsoft.com/office/powerpoint/2010/main" val="123308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FSMB: Guidelines</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lvl="1" fontAlgn="auto">
              <a:spcAft>
                <a:spcPts val="0"/>
              </a:spcAft>
              <a:buFont typeface="Arial" panose="020B0604020202020204" pitchFamily="34" charset="0"/>
              <a:buChar char="–"/>
              <a:defRPr/>
            </a:pPr>
            <a:r>
              <a:rPr lang="en-US" dirty="0" smtClean="0"/>
              <a:t>Understanding Pain</a:t>
            </a:r>
          </a:p>
          <a:p>
            <a:pPr lvl="1" fontAlgn="auto">
              <a:spcAft>
                <a:spcPts val="0"/>
              </a:spcAft>
              <a:buFont typeface="Arial" panose="020B0604020202020204" pitchFamily="34" charset="0"/>
              <a:buChar char="–"/>
              <a:defRPr/>
            </a:pPr>
            <a:r>
              <a:rPr lang="en-US" dirty="0" smtClean="0"/>
              <a:t>Patient evaluation and risk stratifications</a:t>
            </a:r>
          </a:p>
          <a:p>
            <a:pPr lvl="1" fontAlgn="auto">
              <a:spcAft>
                <a:spcPts val="0"/>
              </a:spcAft>
              <a:buFont typeface="Arial" panose="020B0604020202020204" pitchFamily="34" charset="0"/>
              <a:buChar char="–"/>
              <a:defRPr/>
            </a:pPr>
            <a:r>
              <a:rPr lang="en-US" dirty="0" smtClean="0"/>
              <a:t>Development of Treatment Plan and Goals</a:t>
            </a:r>
          </a:p>
          <a:p>
            <a:pPr lvl="1" fontAlgn="auto">
              <a:spcAft>
                <a:spcPts val="0"/>
              </a:spcAft>
              <a:buFont typeface="Arial" panose="020B0604020202020204" pitchFamily="34" charset="0"/>
              <a:buChar char="–"/>
              <a:defRPr/>
            </a:pPr>
            <a:r>
              <a:rPr lang="en-US" dirty="0" smtClean="0"/>
              <a:t>Informed Consent and Treatment Agreements</a:t>
            </a:r>
          </a:p>
          <a:p>
            <a:pPr lvl="1" fontAlgn="auto">
              <a:spcAft>
                <a:spcPts val="0"/>
              </a:spcAft>
              <a:buFont typeface="Arial" panose="020B0604020202020204" pitchFamily="34" charset="0"/>
              <a:buChar char="–"/>
              <a:defRPr/>
            </a:pPr>
            <a:r>
              <a:rPr lang="en-US" dirty="0" smtClean="0"/>
              <a:t>Initiating an Opioid Trial</a:t>
            </a:r>
          </a:p>
          <a:p>
            <a:pPr lvl="1" fontAlgn="auto">
              <a:spcAft>
                <a:spcPts val="0"/>
              </a:spcAft>
              <a:buFont typeface="Arial" panose="020B0604020202020204" pitchFamily="34" charset="0"/>
              <a:buChar char="–"/>
              <a:defRPr/>
            </a:pPr>
            <a:r>
              <a:rPr lang="en-US" dirty="0" smtClean="0"/>
              <a:t>Ongoing Monitoring and Adapting the treatment plan</a:t>
            </a:r>
          </a:p>
          <a:p>
            <a:pPr lvl="1" fontAlgn="auto">
              <a:spcAft>
                <a:spcPts val="0"/>
              </a:spcAft>
              <a:buFont typeface="Arial" panose="020B0604020202020204" pitchFamily="34" charset="0"/>
              <a:buChar char="–"/>
              <a:defRPr/>
            </a:pPr>
            <a:r>
              <a:rPr lang="en-US" dirty="0" smtClean="0"/>
              <a:t>Periodic Drug Testing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FSMB: Guidelines</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lvl="1" fontAlgn="auto">
              <a:spcAft>
                <a:spcPts val="0"/>
              </a:spcAft>
              <a:buFont typeface="Arial" panose="020B0604020202020204" pitchFamily="34" charset="0"/>
              <a:buChar char="–"/>
              <a:defRPr/>
            </a:pPr>
            <a:r>
              <a:rPr lang="en-US" dirty="0" smtClean="0"/>
              <a:t>Understanding Pain</a:t>
            </a:r>
          </a:p>
          <a:p>
            <a:pPr lvl="1" fontAlgn="auto">
              <a:spcAft>
                <a:spcPts val="0"/>
              </a:spcAft>
              <a:buFont typeface="Arial" panose="020B0604020202020204" pitchFamily="34" charset="0"/>
              <a:buChar char="–"/>
              <a:defRPr/>
            </a:pPr>
            <a:r>
              <a:rPr lang="en-US" dirty="0" smtClean="0"/>
              <a:t>Patient evaluation and risk stratifications</a:t>
            </a:r>
          </a:p>
          <a:p>
            <a:pPr lvl="1" fontAlgn="auto">
              <a:spcAft>
                <a:spcPts val="0"/>
              </a:spcAft>
              <a:buFont typeface="Arial" panose="020B0604020202020204" pitchFamily="34" charset="0"/>
              <a:buChar char="–"/>
              <a:defRPr/>
            </a:pPr>
            <a:r>
              <a:rPr lang="en-US" dirty="0" smtClean="0"/>
              <a:t>Development of Treatment Plan and Goals</a:t>
            </a:r>
          </a:p>
          <a:p>
            <a:pPr lvl="1" fontAlgn="auto">
              <a:spcAft>
                <a:spcPts val="0"/>
              </a:spcAft>
              <a:buFont typeface="Arial" panose="020B0604020202020204" pitchFamily="34" charset="0"/>
              <a:buChar char="–"/>
              <a:defRPr/>
            </a:pPr>
            <a:r>
              <a:rPr lang="en-US" dirty="0" smtClean="0"/>
              <a:t>Informed Consent and Treatment Agreements</a:t>
            </a:r>
          </a:p>
          <a:p>
            <a:pPr lvl="1" fontAlgn="auto">
              <a:spcAft>
                <a:spcPts val="0"/>
              </a:spcAft>
              <a:buFont typeface="Arial" panose="020B0604020202020204" pitchFamily="34" charset="0"/>
              <a:buChar char="–"/>
              <a:defRPr/>
            </a:pPr>
            <a:r>
              <a:rPr lang="en-US" dirty="0" smtClean="0"/>
              <a:t>Initiating an Opioid Trial</a:t>
            </a:r>
          </a:p>
          <a:p>
            <a:pPr lvl="1" fontAlgn="auto">
              <a:spcAft>
                <a:spcPts val="0"/>
              </a:spcAft>
              <a:buFont typeface="Arial" panose="020B0604020202020204" pitchFamily="34" charset="0"/>
              <a:buChar char="–"/>
              <a:defRPr/>
            </a:pPr>
            <a:r>
              <a:rPr lang="en-US" dirty="0" smtClean="0"/>
              <a:t>Ongoing Monitoring and Adapting the treatment plan</a:t>
            </a:r>
          </a:p>
          <a:p>
            <a:pPr lvl="1" fontAlgn="auto">
              <a:spcAft>
                <a:spcPts val="0"/>
              </a:spcAft>
              <a:buFont typeface="Arial" panose="020B0604020202020204" pitchFamily="34" charset="0"/>
              <a:buChar char="–"/>
              <a:defRPr/>
            </a:pPr>
            <a:r>
              <a:rPr lang="en-US" dirty="0" smtClean="0"/>
              <a:t>Periodic Drug Testing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FSMB: Guidelines</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lvl="1" fontAlgn="auto">
              <a:spcAft>
                <a:spcPts val="0"/>
              </a:spcAft>
              <a:buFont typeface="Arial" panose="020B0604020202020204" pitchFamily="34" charset="0"/>
              <a:buChar char="–"/>
              <a:defRPr/>
            </a:pPr>
            <a:r>
              <a:rPr lang="en-US" dirty="0" smtClean="0"/>
              <a:t>Understanding Pain</a:t>
            </a:r>
          </a:p>
          <a:p>
            <a:pPr lvl="1" fontAlgn="auto">
              <a:spcAft>
                <a:spcPts val="0"/>
              </a:spcAft>
              <a:buFont typeface="Arial" panose="020B0604020202020204" pitchFamily="34" charset="0"/>
              <a:buChar char="–"/>
              <a:defRPr/>
            </a:pPr>
            <a:r>
              <a:rPr lang="en-US" dirty="0" smtClean="0"/>
              <a:t>Patient evaluation and risk stratifications</a:t>
            </a:r>
          </a:p>
          <a:p>
            <a:pPr lvl="1" fontAlgn="auto">
              <a:spcAft>
                <a:spcPts val="0"/>
              </a:spcAft>
              <a:buFont typeface="Arial" panose="020B0604020202020204" pitchFamily="34" charset="0"/>
              <a:buChar char="–"/>
              <a:defRPr/>
            </a:pPr>
            <a:r>
              <a:rPr lang="en-US" dirty="0" smtClean="0"/>
              <a:t>Development of Treatment Plan and Goals</a:t>
            </a:r>
          </a:p>
          <a:p>
            <a:pPr lvl="1" fontAlgn="auto">
              <a:spcAft>
                <a:spcPts val="0"/>
              </a:spcAft>
              <a:buFont typeface="Arial" panose="020B0604020202020204" pitchFamily="34" charset="0"/>
              <a:buChar char="–"/>
              <a:defRPr/>
            </a:pPr>
            <a:r>
              <a:rPr lang="en-US" dirty="0" smtClean="0"/>
              <a:t>Informed Consent and Treatment Agreements</a:t>
            </a:r>
          </a:p>
          <a:p>
            <a:pPr lvl="1" fontAlgn="auto">
              <a:spcAft>
                <a:spcPts val="0"/>
              </a:spcAft>
              <a:buFont typeface="Arial" panose="020B0604020202020204" pitchFamily="34" charset="0"/>
              <a:buChar char="–"/>
              <a:defRPr/>
            </a:pPr>
            <a:r>
              <a:rPr lang="en-US" dirty="0" smtClean="0"/>
              <a:t>Initiating an Opioid Trial</a:t>
            </a:r>
          </a:p>
          <a:p>
            <a:pPr lvl="1" fontAlgn="auto">
              <a:spcAft>
                <a:spcPts val="0"/>
              </a:spcAft>
              <a:buFont typeface="Arial" panose="020B0604020202020204" pitchFamily="34" charset="0"/>
              <a:buChar char="–"/>
              <a:defRPr/>
            </a:pPr>
            <a:r>
              <a:rPr lang="en-US" dirty="0" smtClean="0"/>
              <a:t>Ongoing Monitoring and Adapting the treatment plan</a:t>
            </a:r>
          </a:p>
          <a:p>
            <a:pPr lvl="1" fontAlgn="auto">
              <a:spcAft>
                <a:spcPts val="0"/>
              </a:spcAft>
              <a:buFont typeface="Arial" panose="020B0604020202020204" pitchFamily="34" charset="0"/>
              <a:buChar char="–"/>
              <a:defRPr/>
            </a:pPr>
            <a:r>
              <a:rPr lang="en-US" dirty="0" smtClean="0"/>
              <a:t>Periodic Drug Testing</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FSMB: Guidelines</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lvl="1" fontAlgn="auto">
              <a:spcAft>
                <a:spcPts val="0"/>
              </a:spcAft>
              <a:buFont typeface="Arial" panose="020B0604020202020204" pitchFamily="34" charset="0"/>
              <a:buChar char="–"/>
              <a:defRPr/>
            </a:pPr>
            <a:r>
              <a:rPr lang="en-US" dirty="0" smtClean="0"/>
              <a:t>Consultation and Referral</a:t>
            </a:r>
          </a:p>
          <a:p>
            <a:pPr lvl="1" fontAlgn="auto">
              <a:spcAft>
                <a:spcPts val="0"/>
              </a:spcAft>
              <a:buFont typeface="Arial" panose="020B0604020202020204" pitchFamily="34" charset="0"/>
              <a:buChar char="–"/>
              <a:defRPr/>
            </a:pPr>
            <a:r>
              <a:rPr lang="en-US" dirty="0" smtClean="0"/>
              <a:t>Discontinuing Opioid Therapy</a:t>
            </a:r>
          </a:p>
          <a:p>
            <a:pPr lvl="1" fontAlgn="auto">
              <a:spcAft>
                <a:spcPts val="0"/>
              </a:spcAft>
              <a:buFont typeface="Arial" panose="020B0604020202020204" pitchFamily="34" charset="0"/>
              <a:buChar char="–"/>
              <a:defRPr/>
            </a:pPr>
            <a:r>
              <a:rPr lang="en-US" dirty="0" smtClean="0"/>
              <a:t>Medical Records</a:t>
            </a:r>
          </a:p>
          <a:p>
            <a:pPr lvl="1" fontAlgn="auto">
              <a:spcAft>
                <a:spcPts val="0"/>
              </a:spcAft>
              <a:buFont typeface="Arial" panose="020B0604020202020204" pitchFamily="34" charset="0"/>
              <a:buChar char="–"/>
              <a:defRPr/>
            </a:pPr>
            <a:r>
              <a:rPr lang="en-US" dirty="0" smtClean="0"/>
              <a:t>Compliance with controlled substance Laws and Regulations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FSMB: Universal Precautions</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lvl="1" fontAlgn="auto">
              <a:spcAft>
                <a:spcPts val="0"/>
              </a:spcAft>
              <a:buFont typeface="Arial" panose="020B0604020202020204" pitchFamily="34" charset="0"/>
              <a:buChar char="–"/>
              <a:defRPr/>
            </a:pPr>
            <a:r>
              <a:rPr lang="en-US" dirty="0" smtClean="0"/>
              <a:t>Make a </a:t>
            </a:r>
            <a:r>
              <a:rPr lang="en-US" dirty="0" err="1" smtClean="0"/>
              <a:t>Dx</a:t>
            </a:r>
            <a:r>
              <a:rPr lang="en-US" dirty="0" smtClean="0"/>
              <a:t> with appropriate differential</a:t>
            </a:r>
          </a:p>
          <a:p>
            <a:pPr lvl="1" fontAlgn="auto">
              <a:spcAft>
                <a:spcPts val="0"/>
              </a:spcAft>
              <a:buFont typeface="Arial" panose="020B0604020202020204" pitchFamily="34" charset="0"/>
              <a:buChar char="–"/>
              <a:defRPr/>
            </a:pPr>
            <a:r>
              <a:rPr lang="en-US" dirty="0" smtClean="0"/>
              <a:t>Conduct pt. assessment, including risk for SUD</a:t>
            </a:r>
          </a:p>
          <a:p>
            <a:pPr lvl="1" fontAlgn="auto">
              <a:spcAft>
                <a:spcPts val="0"/>
              </a:spcAft>
              <a:buFont typeface="Arial" panose="020B0604020202020204" pitchFamily="34" charset="0"/>
              <a:buChar char="–"/>
              <a:defRPr/>
            </a:pPr>
            <a:r>
              <a:rPr lang="en-US" dirty="0" smtClean="0"/>
              <a:t>Discuss proposed </a:t>
            </a:r>
            <a:r>
              <a:rPr lang="en-US" dirty="0" err="1" smtClean="0"/>
              <a:t>tx</a:t>
            </a:r>
            <a:r>
              <a:rPr lang="en-US" dirty="0" smtClean="0"/>
              <a:t> plan with patient and obtain informed consent</a:t>
            </a:r>
          </a:p>
          <a:p>
            <a:pPr lvl="1" fontAlgn="auto">
              <a:spcAft>
                <a:spcPts val="0"/>
              </a:spcAft>
              <a:buFont typeface="Arial" panose="020B0604020202020204" pitchFamily="34" charset="0"/>
              <a:buChar char="–"/>
              <a:defRPr/>
            </a:pPr>
            <a:r>
              <a:rPr lang="en-US" dirty="0" smtClean="0"/>
              <a:t>Have written </a:t>
            </a:r>
            <a:r>
              <a:rPr lang="en-US" dirty="0" err="1" smtClean="0"/>
              <a:t>tx</a:t>
            </a:r>
            <a:r>
              <a:rPr lang="en-US" dirty="0" smtClean="0"/>
              <a:t> agreement that sets forth expectations and obligations of the patient and the doctor. </a:t>
            </a:r>
          </a:p>
          <a:p>
            <a:pPr lvl="1" fontAlgn="auto">
              <a:spcAft>
                <a:spcPts val="0"/>
              </a:spcAft>
              <a:buFont typeface="Arial" panose="020B0604020202020204" pitchFamily="34" charset="0"/>
              <a:buChar char="–"/>
              <a:defRPr/>
            </a:pPr>
            <a:r>
              <a:rPr lang="en-US" dirty="0" smtClean="0"/>
              <a:t>Initiate an appropriate trial of opioid therapy, with or without adjunctive medications</a:t>
            </a:r>
          </a:p>
          <a:p>
            <a:pPr lvl="1" fontAlgn="auto">
              <a:spcAft>
                <a:spcPts val="0"/>
              </a:spcAft>
              <a:buFont typeface="Arial" panose="020B0604020202020204"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solidFill>
                  <a:srgbClr val="FF0000"/>
                </a:solidFill>
              </a:rPr>
              <a:t>FSMB: Universal Precautions</a:t>
            </a:r>
            <a:endParaRPr lang="en-US" sz="3600" dirty="0">
              <a:solidFill>
                <a:srgbClr val="FF0000"/>
              </a:solidFill>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lvl="1" fontAlgn="auto">
              <a:spcAft>
                <a:spcPts val="0"/>
              </a:spcAft>
              <a:buFont typeface="Arial" panose="020B0604020202020204" pitchFamily="34" charset="0"/>
              <a:buChar char="–"/>
              <a:defRPr/>
            </a:pPr>
            <a:r>
              <a:rPr lang="en-US" dirty="0" smtClean="0"/>
              <a:t>Perform regular assessments of pain and function.</a:t>
            </a:r>
          </a:p>
          <a:p>
            <a:pPr lvl="1" fontAlgn="auto">
              <a:spcAft>
                <a:spcPts val="0"/>
              </a:spcAft>
              <a:buFont typeface="Arial" panose="020B0604020202020204" pitchFamily="34" charset="0"/>
              <a:buChar char="–"/>
              <a:defRPr/>
            </a:pPr>
            <a:r>
              <a:rPr lang="en-US" dirty="0" smtClean="0"/>
              <a:t>Reassess patient’s pain score AND level of Fn.</a:t>
            </a:r>
          </a:p>
          <a:p>
            <a:pPr lvl="1" fontAlgn="auto">
              <a:spcAft>
                <a:spcPts val="0"/>
              </a:spcAft>
              <a:buFont typeface="Arial" panose="020B0604020202020204" pitchFamily="34" charset="0"/>
              <a:buChar char="–"/>
              <a:defRPr/>
            </a:pPr>
            <a:r>
              <a:rPr lang="en-US" dirty="0" smtClean="0"/>
              <a:t>Regularly evaluate in terms of the 5 A’s: Analgesia, Activity, Adverse effects, Aberrant behaviors and Affect</a:t>
            </a:r>
          </a:p>
          <a:p>
            <a:pPr lvl="1" fontAlgn="auto">
              <a:spcAft>
                <a:spcPts val="0"/>
              </a:spcAft>
              <a:buFont typeface="Arial" panose="020B0604020202020204" pitchFamily="34" charset="0"/>
              <a:buChar char="–"/>
              <a:defRPr/>
            </a:pPr>
            <a:r>
              <a:rPr lang="en-US" dirty="0" smtClean="0"/>
              <a:t>Periodically review pain </a:t>
            </a:r>
            <a:r>
              <a:rPr lang="en-US" dirty="0" err="1" smtClean="0"/>
              <a:t>dx</a:t>
            </a:r>
            <a:r>
              <a:rPr lang="en-US" dirty="0" smtClean="0"/>
              <a:t> and any </a:t>
            </a:r>
            <a:r>
              <a:rPr lang="en-US" dirty="0" err="1" smtClean="0"/>
              <a:t>comorbid</a:t>
            </a:r>
            <a:r>
              <a:rPr lang="en-US" dirty="0" smtClean="0"/>
              <a:t> conditions, including SUD and adjust </a:t>
            </a:r>
            <a:r>
              <a:rPr lang="en-US" dirty="0" err="1" smtClean="0"/>
              <a:t>tx</a:t>
            </a:r>
            <a:r>
              <a:rPr lang="en-US" dirty="0" smtClean="0"/>
              <a:t> regimen accordingly</a:t>
            </a:r>
          </a:p>
          <a:p>
            <a:pPr lvl="1" fontAlgn="auto">
              <a:spcAft>
                <a:spcPts val="0"/>
              </a:spcAft>
              <a:buFont typeface="Arial" panose="020B0604020202020204" pitchFamily="34" charset="0"/>
              <a:buChar char="–"/>
              <a:defRPr/>
            </a:pPr>
            <a:r>
              <a:rPr lang="en-US" dirty="0" smtClean="0"/>
              <a:t>Keep careful and complete records of the initial evaluation and each f/u visit </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l Better.jpg"/>
          <p:cNvPicPr>
            <a:picLocks noGrp="1" noChangeAspect="1"/>
          </p:cNvPicPr>
          <p:nvPr isPhoto="1"/>
        </p:nvPicPr>
        <p:blipFill>
          <a:blip r:embed="rId2" cstate="print">
            <a:lum/>
          </a:blip>
          <a:stretch>
            <a:fillRect/>
          </a:stretch>
        </p:blipFill>
        <p:spPr>
          <a:xfrm>
            <a:off x="1970088" y="0"/>
            <a:ext cx="5203825" cy="6858000"/>
          </a:xfrm>
          <a:prstGeom prst="rect">
            <a:avLst/>
          </a:prstGeom>
          <a:noFill/>
          <a:ln>
            <a:noFill/>
          </a:ln>
        </p:spPr>
      </p:pic>
    </p:spTree>
    <p:extLst>
      <p:ext uri="{BB962C8B-B14F-4D97-AF65-F5344CB8AC3E}">
        <p14:creationId xmlns:p14="http://schemas.microsoft.com/office/powerpoint/2010/main" val="54587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t>FSMB Revised Model Policy-Introduction</a:t>
            </a:r>
            <a:endParaRPr lang="en-US" sz="3600" dirty="0">
              <a:solidFill>
                <a:srgbClr val="FF0000"/>
              </a:solidFill>
            </a:endParaRPr>
          </a:p>
        </p:txBody>
      </p:sp>
      <p:sp>
        <p:nvSpPr>
          <p:cNvPr id="3" name="Content Placeholder 2"/>
          <p:cNvSpPr>
            <a:spLocks noGrp="1"/>
          </p:cNvSpPr>
          <p:nvPr>
            <p:ph idx="1"/>
          </p:nvPr>
        </p:nvSpPr>
        <p:spPr>
          <a:xfrm>
            <a:off x="457200" y="1295400"/>
            <a:ext cx="8229600" cy="4525963"/>
          </a:xfrm>
        </p:spPr>
        <p:style>
          <a:lnRef idx="1">
            <a:schemeClr val="accent5"/>
          </a:lnRef>
          <a:fillRef idx="2">
            <a:schemeClr val="accent5"/>
          </a:fillRef>
          <a:effectRef idx="1">
            <a:schemeClr val="accent5"/>
          </a:effectRef>
          <a:fontRef idx="minor">
            <a:schemeClr val="dk1"/>
          </a:fontRef>
        </p:style>
        <p:txBody>
          <a:bodyPr rtlCol="0" anchor="ctr">
            <a:normAutofit fontScale="92500" lnSpcReduction="10000"/>
          </a:bodyPr>
          <a:lstStyle/>
          <a:p>
            <a:pPr fontAlgn="auto">
              <a:spcAft>
                <a:spcPts val="0"/>
              </a:spcAft>
              <a:buFont typeface="Arial" panose="020B0604020202020204" pitchFamily="34" charset="0"/>
              <a:buChar char="•"/>
              <a:defRPr/>
            </a:pPr>
            <a:r>
              <a:rPr lang="en-US" dirty="0" smtClean="0"/>
              <a:t>Updated Model Policy reflects considerable body of research and experience accrued since the 2004 revision was adopted. </a:t>
            </a:r>
          </a:p>
          <a:p>
            <a:pPr fontAlgn="auto">
              <a:spcAft>
                <a:spcPts val="0"/>
              </a:spcAft>
              <a:buFont typeface="Arial" panose="020B0604020202020204" pitchFamily="34" charset="0"/>
              <a:buChar char="•"/>
              <a:defRPr/>
            </a:pPr>
            <a:r>
              <a:rPr lang="en-US" dirty="0" smtClean="0"/>
              <a:t>Strives to provide framework for legitimate medical use of opioids while safeguarding against misuse and diversion.</a:t>
            </a:r>
          </a:p>
          <a:p>
            <a:pPr fontAlgn="auto">
              <a:lnSpc>
                <a:spcPct val="110000"/>
              </a:lnSpc>
              <a:spcAft>
                <a:spcPts val="0"/>
              </a:spcAft>
              <a:buFont typeface="Arial" panose="020B0604020202020204" pitchFamily="34" charset="0"/>
              <a:buChar char="•"/>
              <a:defRPr/>
            </a:pPr>
            <a:r>
              <a:rPr lang="en-US" dirty="0" smtClean="0"/>
              <a:t>Acknowledges lack of adequate evidence as to effectiveness and safety of long-term opioid therapy.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t>FSMB Revised Model Policy-Introduction</a:t>
            </a:r>
            <a:endParaRPr lang="en-US" sz="3600" dirty="0">
              <a:solidFill>
                <a:srgbClr val="FF0000"/>
              </a:solidFill>
            </a:endParaRPr>
          </a:p>
        </p:txBody>
      </p:sp>
      <p:sp>
        <p:nvSpPr>
          <p:cNvPr id="3" name="Content Placeholder 2"/>
          <p:cNvSpPr>
            <a:spLocks noGrp="1"/>
          </p:cNvSpPr>
          <p:nvPr>
            <p:ph idx="1"/>
          </p:nvPr>
        </p:nvSpPr>
        <p:spPr>
          <a:xfrm>
            <a:off x="457200" y="1295400"/>
            <a:ext cx="8229600" cy="4525963"/>
          </a:xfrm>
        </p:spPr>
        <p:style>
          <a:lnRef idx="1">
            <a:schemeClr val="accent5"/>
          </a:lnRef>
          <a:fillRef idx="2">
            <a:schemeClr val="accent5"/>
          </a:fillRef>
          <a:effectRef idx="1">
            <a:schemeClr val="accent5"/>
          </a:effectRef>
          <a:fontRef idx="minor">
            <a:schemeClr val="dk1"/>
          </a:fontRef>
        </p:style>
        <p:txBody>
          <a:bodyPr rtlCol="0" anchor="ctr">
            <a:normAutofit/>
          </a:bodyPr>
          <a:lstStyle/>
          <a:p>
            <a:pPr fontAlgn="auto">
              <a:spcAft>
                <a:spcPts val="0"/>
              </a:spcAft>
              <a:buFont typeface="Arial" panose="020B0604020202020204" pitchFamily="34" charset="0"/>
              <a:buChar char="•"/>
              <a:defRPr/>
            </a:pPr>
            <a:r>
              <a:rPr lang="en-US" dirty="0" smtClean="0"/>
              <a:t>Encourage State Medical Boards to adopt a consistent policy regarding the treatment of pain, particularly chronic pain and to promote patient access to appropriate pain management and, if indicated, substance abuse and addiction treatment.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t>FSMB Revised Model Policy-Introduction</a:t>
            </a:r>
            <a:endParaRPr lang="en-US" sz="3600" dirty="0">
              <a:solidFill>
                <a:srgbClr val="FF0000"/>
              </a:solidFill>
            </a:endParaRPr>
          </a:p>
        </p:txBody>
      </p:sp>
      <p:sp>
        <p:nvSpPr>
          <p:cNvPr id="3" name="Content Placeholder 2"/>
          <p:cNvSpPr>
            <a:spLocks noGrp="1"/>
          </p:cNvSpPr>
          <p:nvPr>
            <p:ph idx="1"/>
          </p:nvPr>
        </p:nvSpPr>
        <p:spPr>
          <a:xfrm>
            <a:off x="457200" y="1295400"/>
            <a:ext cx="8229600" cy="4525963"/>
          </a:xfrm>
        </p:spPr>
        <p:style>
          <a:lnRef idx="1">
            <a:schemeClr val="accent5"/>
          </a:lnRef>
          <a:fillRef idx="2">
            <a:schemeClr val="accent5"/>
          </a:fillRef>
          <a:effectRef idx="1">
            <a:schemeClr val="accent5"/>
          </a:effectRef>
          <a:fontRef idx="minor">
            <a:schemeClr val="dk1"/>
          </a:fontRef>
        </p:style>
        <p:txBody>
          <a:bodyPr rtlCol="0" anchor="ctr">
            <a:normAutofit lnSpcReduction="10000"/>
          </a:bodyPr>
          <a:lstStyle/>
          <a:p>
            <a:pPr fontAlgn="auto">
              <a:spcAft>
                <a:spcPts val="0"/>
              </a:spcAft>
              <a:buFont typeface="Arial" panose="020B0604020202020204" pitchFamily="34" charset="0"/>
              <a:buChar char="•"/>
              <a:defRPr/>
            </a:pPr>
            <a:r>
              <a:rPr lang="en-US" dirty="0" smtClean="0"/>
              <a:t>&gt;100,000 Americans suffer from chronic pain according to IOM.</a:t>
            </a:r>
          </a:p>
          <a:p>
            <a:pPr fontAlgn="auto">
              <a:spcAft>
                <a:spcPts val="0"/>
              </a:spcAft>
              <a:buFont typeface="Arial" panose="020B0604020202020204" pitchFamily="34" charset="0"/>
              <a:buChar char="•"/>
              <a:defRPr/>
            </a:pPr>
            <a:r>
              <a:rPr lang="en-US" dirty="0" smtClean="0"/>
              <a:t>One in four patients seen in primary care setting suffers from pain so intense as to interfere with ADL’s. </a:t>
            </a:r>
          </a:p>
          <a:p>
            <a:pPr fontAlgn="auto">
              <a:spcAft>
                <a:spcPts val="0"/>
              </a:spcAft>
              <a:buFont typeface="Arial" panose="020B0604020202020204" pitchFamily="34" charset="0"/>
              <a:buChar char="•"/>
              <a:defRPr/>
            </a:pPr>
            <a:r>
              <a:rPr lang="en-US" dirty="0" smtClean="0"/>
              <a:t>Inconsistent state policies either facilitate or impede ability and willingness of health professionals to prescribe and manage patents in pain.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3600" dirty="0" smtClean="0"/>
              <a:t>FSMB Revised Model Policy-Introduction</a:t>
            </a:r>
            <a:endParaRPr lang="en-US" sz="3600" dirty="0">
              <a:solidFill>
                <a:srgbClr val="FF0000"/>
              </a:solidFill>
            </a:endParaRPr>
          </a:p>
        </p:txBody>
      </p:sp>
      <p:sp>
        <p:nvSpPr>
          <p:cNvPr id="3" name="Content Placeholder 2"/>
          <p:cNvSpPr>
            <a:spLocks noGrp="1"/>
          </p:cNvSpPr>
          <p:nvPr>
            <p:ph idx="1"/>
          </p:nvPr>
        </p:nvSpPr>
        <p:spPr>
          <a:xfrm>
            <a:off x="457200" y="1295400"/>
            <a:ext cx="8229600" cy="4525963"/>
          </a:xfrm>
        </p:spPr>
        <p:style>
          <a:lnRef idx="1">
            <a:schemeClr val="accent5"/>
          </a:lnRef>
          <a:fillRef idx="2">
            <a:schemeClr val="accent5"/>
          </a:fillRef>
          <a:effectRef idx="1">
            <a:schemeClr val="accent5"/>
          </a:effectRef>
          <a:fontRef idx="minor">
            <a:schemeClr val="dk1"/>
          </a:fontRef>
        </p:style>
        <p:txBody>
          <a:bodyPr rtlCol="0" anchor="ctr">
            <a:normAutofit fontScale="92500"/>
          </a:bodyPr>
          <a:lstStyle/>
          <a:p>
            <a:pPr fontAlgn="auto">
              <a:spcAft>
                <a:spcPts val="0"/>
              </a:spcAft>
              <a:buFont typeface="Arial" panose="020B0604020202020204" pitchFamily="34" charset="0"/>
              <a:buChar char="•"/>
              <a:defRPr/>
            </a:pPr>
            <a:r>
              <a:rPr lang="en-US" dirty="0" smtClean="0"/>
              <a:t>While acknowledging under-treatment exists, it must be understood that chronic pain often is intractable AND</a:t>
            </a:r>
          </a:p>
          <a:p>
            <a:pPr fontAlgn="auto">
              <a:spcAft>
                <a:spcPts val="0"/>
              </a:spcAft>
              <a:buFont typeface="Arial" panose="020B0604020202020204" pitchFamily="34" charset="0"/>
              <a:buChar char="•"/>
              <a:defRPr/>
            </a:pPr>
            <a:r>
              <a:rPr lang="en-US" dirty="0" smtClean="0"/>
              <a:t>Current medical knowledge and therapies, including opioids, does not provide for complete elimination of pain in most cases AND</a:t>
            </a:r>
          </a:p>
          <a:p>
            <a:pPr fontAlgn="auto">
              <a:spcAft>
                <a:spcPts val="0"/>
              </a:spcAft>
              <a:buFont typeface="Arial" panose="020B0604020202020204" pitchFamily="34" charset="0"/>
              <a:buChar char="•"/>
              <a:defRPr/>
            </a:pPr>
            <a:r>
              <a:rPr lang="en-US" dirty="0" smtClean="0"/>
              <a:t>Existence of persistent and disabling pain does not in and off itself constitute evidence of under-treatment.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6002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smtClean="0">
                <a:solidFill>
                  <a:schemeClr val="tx1"/>
                </a:solidFill>
              </a:rPr>
              <a:t>Circumstances that contribute to both inadequate Treatment and Inappropriate prescribing of opioids by physicians may include: </a:t>
            </a:r>
          </a:p>
        </p:txBody>
      </p:sp>
      <p:sp>
        <p:nvSpPr>
          <p:cNvPr id="3" name="Content Placeholder 2"/>
          <p:cNvSpPr>
            <a:spLocks noGrp="1"/>
          </p:cNvSpPr>
          <p:nvPr>
            <p:ph idx="1"/>
          </p:nvPr>
        </p:nvSpPr>
        <p:spPr>
          <a:xfrm>
            <a:off x="457200" y="2362200"/>
            <a:ext cx="8305800" cy="4038600"/>
          </a:xfrm>
        </p:spPr>
        <p:style>
          <a:lnRef idx="1">
            <a:schemeClr val="accent5"/>
          </a:lnRef>
          <a:fillRef idx="2">
            <a:schemeClr val="accent5"/>
          </a:fillRef>
          <a:effectRef idx="1">
            <a:schemeClr val="accent5"/>
          </a:effectRef>
          <a:fontRef idx="minor">
            <a:schemeClr val="dk1"/>
          </a:fontRef>
        </p:style>
        <p:txBody>
          <a:bodyPr anchor="t">
            <a:noAutofit/>
          </a:bodyPr>
          <a:lstStyle/>
          <a:p>
            <a:pPr lvl="1">
              <a:buFont typeface="Arial" pitchFamily="34" charset="0"/>
              <a:buChar char="•"/>
            </a:pPr>
            <a:r>
              <a:rPr lang="en-US" sz="3200" dirty="0" smtClean="0">
                <a:solidFill>
                  <a:srgbClr val="000000"/>
                </a:solidFill>
              </a:rPr>
              <a:t>Uncertainty or lack of knowledge of prevailing best clinical practices</a:t>
            </a:r>
          </a:p>
          <a:p>
            <a:pPr lvl="1">
              <a:buFont typeface="Arial" pitchFamily="34" charset="0"/>
              <a:buChar char="•"/>
            </a:pPr>
            <a:r>
              <a:rPr lang="en-US" sz="3200" dirty="0" smtClean="0">
                <a:solidFill>
                  <a:srgbClr val="000000"/>
                </a:solidFill>
              </a:rPr>
              <a:t>Inadequate research regarding sources and treatment of pain</a:t>
            </a:r>
          </a:p>
          <a:p>
            <a:pPr lvl="1">
              <a:buFont typeface="Arial" pitchFamily="34" charset="0"/>
              <a:buChar char="•"/>
            </a:pPr>
            <a:r>
              <a:rPr lang="en-US" sz="3200" dirty="0" smtClean="0">
                <a:solidFill>
                  <a:srgbClr val="000000"/>
                </a:solidFill>
              </a:rPr>
              <a:t>Conflicting clinical guidelines</a:t>
            </a:r>
          </a:p>
          <a:p>
            <a:pPr lvl="1">
              <a:buFont typeface="Arial" pitchFamily="34" charset="0"/>
              <a:buChar char="•"/>
            </a:pPr>
            <a:r>
              <a:rPr lang="en-US" sz="3200" dirty="0" smtClean="0">
                <a:solidFill>
                  <a:srgbClr val="000000"/>
                </a:solidFill>
              </a:rPr>
              <a:t>Concern of added scrutiny by regulatory agencies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bmp"/>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4886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600200"/>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smtClean="0">
                <a:solidFill>
                  <a:schemeClr val="tx1"/>
                </a:solidFill>
              </a:rPr>
              <a:t>Circumstances that contribute to both inadequate Treatment and Inappropriate prescribing of opioids by physicians may include: </a:t>
            </a:r>
          </a:p>
        </p:txBody>
      </p:sp>
      <p:sp>
        <p:nvSpPr>
          <p:cNvPr id="3" name="Content Placeholder 2"/>
          <p:cNvSpPr>
            <a:spLocks noGrp="1"/>
          </p:cNvSpPr>
          <p:nvPr>
            <p:ph idx="1"/>
          </p:nvPr>
        </p:nvSpPr>
        <p:spPr>
          <a:xfrm>
            <a:off x="457200" y="2362200"/>
            <a:ext cx="8503920" cy="4114800"/>
          </a:xfrm>
        </p:spPr>
        <p:style>
          <a:lnRef idx="1">
            <a:schemeClr val="accent5"/>
          </a:lnRef>
          <a:fillRef idx="2">
            <a:schemeClr val="accent5"/>
          </a:fillRef>
          <a:effectRef idx="1">
            <a:schemeClr val="accent5"/>
          </a:effectRef>
          <a:fontRef idx="minor">
            <a:schemeClr val="dk1"/>
          </a:fontRef>
        </p:style>
        <p:txBody>
          <a:bodyPr anchor="t">
            <a:normAutofit/>
          </a:bodyPr>
          <a:lstStyle/>
          <a:p>
            <a:pPr lvl="1">
              <a:buFont typeface="Arial" pitchFamily="34" charset="0"/>
              <a:buChar char="•"/>
            </a:pPr>
            <a:r>
              <a:rPr lang="en-US" sz="3200" dirty="0" smtClean="0">
                <a:solidFill>
                  <a:srgbClr val="000000"/>
                </a:solidFill>
              </a:rPr>
              <a:t>Prescribing promotes scrutiny</a:t>
            </a:r>
          </a:p>
          <a:p>
            <a:pPr lvl="1">
              <a:buFont typeface="Arial" pitchFamily="34" charset="0"/>
              <a:buChar char="•"/>
            </a:pPr>
            <a:r>
              <a:rPr lang="en-US" sz="3200" dirty="0" smtClean="0">
                <a:solidFill>
                  <a:srgbClr val="000000"/>
                </a:solidFill>
              </a:rPr>
              <a:t>Physician misunderstanding of causes and manifestations of addiction and dependence</a:t>
            </a:r>
          </a:p>
          <a:p>
            <a:pPr lvl="1">
              <a:buFont typeface="Arial" pitchFamily="34" charset="0"/>
              <a:buChar char="•"/>
            </a:pPr>
            <a:r>
              <a:rPr lang="en-US" sz="3200" dirty="0" smtClean="0">
                <a:solidFill>
                  <a:srgbClr val="000000"/>
                </a:solidFill>
              </a:rPr>
              <a:t>Physician fear of causing addiction</a:t>
            </a:r>
          </a:p>
          <a:p>
            <a:pPr lvl="1">
              <a:buFont typeface="Arial" pitchFamily="34" charset="0"/>
              <a:buChar char="•"/>
            </a:pPr>
            <a:r>
              <a:rPr lang="en-US" sz="3200" dirty="0" smtClean="0">
                <a:solidFill>
                  <a:srgbClr val="000000"/>
                </a:solidFill>
              </a:rPr>
              <a:t>Physician fear of patient deception/deceit</a:t>
            </a:r>
          </a:p>
          <a:p>
            <a:pPr lvl="1">
              <a:buFont typeface="Arial" pitchFamily="34" charset="0"/>
              <a:buChar char="•"/>
            </a:pPr>
            <a:r>
              <a:rPr lang="en-US" sz="3200" dirty="0" smtClean="0">
                <a:solidFill>
                  <a:srgbClr val="000000"/>
                </a:solidFill>
              </a:rPr>
              <a:t>Inadequate physician education about regulatory policies and processes.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4083</Words>
  <Application>Microsoft Office PowerPoint</Application>
  <PresentationFormat>On-screen Show (4:3)</PresentationFormat>
  <Paragraphs>259</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Opioid Update</vt:lpstr>
      <vt:lpstr>PowerPoint Presentation</vt:lpstr>
      <vt:lpstr>FSMB Revised Model Policy-Introduction</vt:lpstr>
      <vt:lpstr>FSMB Revised Model Policy-Introduction</vt:lpstr>
      <vt:lpstr>FSMB Revised Model Policy-Introduction</vt:lpstr>
      <vt:lpstr>FSMB Revised Model Policy-Introduction</vt:lpstr>
      <vt:lpstr>Circumstances that contribute to both inadequate Treatment and Inappropriate prescribing of opioids by physicians may include: </vt:lpstr>
      <vt:lpstr>PowerPoint Presentation</vt:lpstr>
      <vt:lpstr>Circumstances that contribute to both inadequate Treatment and Inappropriate prescribing of opioids by physicians may include: </vt:lpstr>
      <vt:lpstr>Circumstances that contribute to both inadequate Treatment and Inappropriate prescribing of opioids by physicians may include: </vt:lpstr>
      <vt:lpstr>Physician’s duties include not only prescribing of opioid analgesics but</vt:lpstr>
      <vt:lpstr>Patient Responsibilities</vt:lpstr>
      <vt:lpstr>“FSMB revised Model Policy makes it clear that the State Medical Board will consider inappropriate management of pain, particularly chronic pain, to be a departure from accepted best clinical practices, including, but not limited to the following”</vt:lpstr>
      <vt:lpstr> “FSMB revised Model Policy makes it clear that the State Medical Board will consider inappropriate management of pain, particularly chronic pain, to be a departure from accepted best clinical practices, including, but not limited to the following”</vt:lpstr>
      <vt:lpstr>Federal Controlled Substance Act of 1970</vt:lpstr>
      <vt:lpstr>FSMB: For the purposes of this policy, inappropriate treatment of pain includes:</vt:lpstr>
      <vt:lpstr>Responsibility for Appropriate Pain Management</vt:lpstr>
      <vt:lpstr>Responsibility for Appropriate Pain Management</vt:lpstr>
      <vt:lpstr>Preventing Opioid Diversion and Abuse</vt:lpstr>
      <vt:lpstr>PowerPoint Presentation</vt:lpstr>
      <vt:lpstr>FSMB: Guidelines</vt:lpstr>
      <vt:lpstr>FSMB: Guidelines</vt:lpstr>
      <vt:lpstr>FSMB: Guidelines</vt:lpstr>
      <vt:lpstr>FSMB: Guidelines</vt:lpstr>
      <vt:lpstr>FSMB: Universal Precautions</vt:lpstr>
      <vt:lpstr>FSMB: Universal Precautions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rriemer</dc:creator>
  <cp:lastModifiedBy>Richard</cp:lastModifiedBy>
  <cp:revision>30</cp:revision>
  <dcterms:created xsi:type="dcterms:W3CDTF">2014-01-16T22:28:19Z</dcterms:created>
  <dcterms:modified xsi:type="dcterms:W3CDTF">2014-01-23T19:47:17Z</dcterms:modified>
</cp:coreProperties>
</file>